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</p:sldIdLst>
  <p:sldSz cx="18288000" cy="10287000"/>
  <p:notesSz cx="6858000" cy="9144000"/>
  <p:embeddedFontLst>
    <p:embeddedFont>
      <p:font typeface="Arim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Garamond Bold" panose="020B0604020202020204" charset="0"/>
      <p:regular r:id="rId36"/>
    </p:embeddedFont>
    <p:embeddedFont>
      <p:font typeface="Glacial Indifference" panose="020B0604020202020204" charset="0"/>
      <p:regular r:id="rId37"/>
    </p:embeddedFont>
    <p:embeddedFont>
      <p:font typeface="Glacial Indifference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60.png"/><Relationship Id="rId2" Type="http://schemas.openxmlformats.org/officeDocument/2006/relationships/image" Target="../media/image1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9.png"/><Relationship Id="rId5" Type="http://schemas.openxmlformats.org/officeDocument/2006/relationships/image" Target="../media/image22.sv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Nc3Pq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4.sv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10" Type="http://schemas.openxmlformats.org/officeDocument/2006/relationships/image" Target="../media/image29.sv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2.png"/><Relationship Id="rId3" Type="http://schemas.openxmlformats.org/officeDocument/2006/relationships/image" Target="../media/image37.svg"/><Relationship Id="rId7" Type="http://schemas.openxmlformats.org/officeDocument/2006/relationships/image" Target="../media/image3.png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41.svg"/><Relationship Id="rId5" Type="http://schemas.openxmlformats.org/officeDocument/2006/relationships/image" Target="../media/image1.png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82806">
            <a:off x="628870" y="6707177"/>
            <a:ext cx="6673590" cy="8952377"/>
          </a:xfrm>
          <a:custGeom>
            <a:avLst/>
            <a:gdLst/>
            <a:ahLst/>
            <a:cxnLst/>
            <a:rect l="l" t="t" r="r" b="b"/>
            <a:pathLst>
              <a:path w="6673590" h="8952377">
                <a:moveTo>
                  <a:pt x="0" y="0"/>
                </a:moveTo>
                <a:lnTo>
                  <a:pt x="6673590" y="0"/>
                </a:lnTo>
                <a:lnTo>
                  <a:pt x="6673590" y="8952377"/>
                </a:lnTo>
                <a:lnTo>
                  <a:pt x="0" y="895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6501204">
            <a:off x="14045151" y="-6405158"/>
            <a:ext cx="8807178" cy="11814508"/>
          </a:xfrm>
          <a:custGeom>
            <a:avLst/>
            <a:gdLst/>
            <a:ahLst/>
            <a:cxnLst/>
            <a:rect l="l" t="t" r="r" b="b"/>
            <a:pathLst>
              <a:path w="8807178" h="11814508">
                <a:moveTo>
                  <a:pt x="0" y="0"/>
                </a:moveTo>
                <a:lnTo>
                  <a:pt x="8807178" y="0"/>
                </a:lnTo>
                <a:lnTo>
                  <a:pt x="8807178" y="11814508"/>
                </a:lnTo>
                <a:lnTo>
                  <a:pt x="0" y="1181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10571821">
            <a:off x="12082654" y="8155736"/>
            <a:ext cx="5947318" cy="7978109"/>
          </a:xfrm>
          <a:custGeom>
            <a:avLst/>
            <a:gdLst/>
            <a:ahLst/>
            <a:cxnLst/>
            <a:rect l="l" t="t" r="r" b="b"/>
            <a:pathLst>
              <a:path w="5947318" h="7978109">
                <a:moveTo>
                  <a:pt x="0" y="0"/>
                </a:moveTo>
                <a:lnTo>
                  <a:pt x="5947317" y="0"/>
                </a:lnTo>
                <a:lnTo>
                  <a:pt x="5947317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5114765">
            <a:off x="12987831" y="6872055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5058328">
            <a:off x="15283649" y="-4529354"/>
            <a:ext cx="7156478" cy="6935278"/>
          </a:xfrm>
          <a:custGeom>
            <a:avLst/>
            <a:gdLst/>
            <a:ahLst/>
            <a:cxnLst/>
            <a:rect l="l" t="t" r="r" b="b"/>
            <a:pathLst>
              <a:path w="7156478" h="6935278">
                <a:moveTo>
                  <a:pt x="0" y="0"/>
                </a:moveTo>
                <a:lnTo>
                  <a:pt x="7156479" y="0"/>
                </a:lnTo>
                <a:lnTo>
                  <a:pt x="7156479" y="6935278"/>
                </a:lnTo>
                <a:lnTo>
                  <a:pt x="0" y="693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6800871">
            <a:off x="-4271469" y="-4194666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3493371" y="39764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8" y="0"/>
                </a:lnTo>
                <a:lnTo>
                  <a:pt x="11301258" y="2260252"/>
                </a:lnTo>
                <a:lnTo>
                  <a:pt x="0" y="2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73039" y="2842941"/>
            <a:ext cx="11301259" cy="4690022"/>
          </a:xfrm>
          <a:custGeom>
            <a:avLst/>
            <a:gdLst/>
            <a:ahLst/>
            <a:cxnLst/>
            <a:rect l="l" t="t" r="r" b="b"/>
            <a:pathLst>
              <a:path w="11301259" h="4690022">
                <a:moveTo>
                  <a:pt x="0" y="0"/>
                </a:moveTo>
                <a:lnTo>
                  <a:pt x="11301259" y="0"/>
                </a:lnTo>
                <a:lnTo>
                  <a:pt x="11301259" y="4690022"/>
                </a:lnTo>
                <a:lnTo>
                  <a:pt x="0" y="469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1254" y="8328554"/>
            <a:ext cx="5993505" cy="1578819"/>
          </a:xfrm>
          <a:custGeom>
            <a:avLst/>
            <a:gdLst/>
            <a:ahLst/>
            <a:cxnLst/>
            <a:rect l="l" t="t" r="r" b="b"/>
            <a:pathLst>
              <a:path w="5993505" h="1578819">
                <a:moveTo>
                  <a:pt x="0" y="0"/>
                </a:moveTo>
                <a:lnTo>
                  <a:pt x="5993505" y="0"/>
                </a:lnTo>
                <a:lnTo>
                  <a:pt x="5993505" y="1578819"/>
                </a:lnTo>
                <a:lnTo>
                  <a:pt x="0" y="1578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41" r="-84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61453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917569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05813" y="206110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EXTERNAS </a:t>
            </a:r>
          </a:p>
          <a:p>
            <a:pPr algn="ctr">
              <a:lnSpc>
                <a:spcPts val="10258"/>
              </a:lnSpc>
            </a:pPr>
            <a:endParaRPr lang="en-US" sz="7327" b="1" spc="688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395134" y="4124850"/>
            <a:ext cx="10936835" cy="377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•Fundación Asistencial para Personas con Síndrome de Down,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•Colegio de Arquitectos de Puerto Vallarta del Estado de Jalisco,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•Pro-Museo Centro de Arte Puerto Vallarta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•Centros de Integración Juvenil A.C. Puerto Vallarta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•Pasitos de Luz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38341" y="3523196"/>
            <a:ext cx="5660766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ASOCIACIONES CIVILES: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88109" y="6466146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ESTATALES: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32328" y="7076130"/>
            <a:ext cx="10936835" cy="269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•Instituto Estatal para la Educacion de Jóvenes y Adultos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•Escuela Secundaria General N° 84 Dr. Valentin Gomez Farias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•Consejo Estatal para el Fomento Deportivo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•Fondo Jalisco de Fomento Empresarial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61453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1033884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15338" y="120385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EXTERNAS </a:t>
            </a:r>
          </a:p>
          <a:p>
            <a:pPr algn="ctr">
              <a:lnSpc>
                <a:spcPts val="10258"/>
              </a:lnSpc>
            </a:pPr>
            <a:endParaRPr lang="en-US" sz="7327" b="1" spc="688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810472" y="4688652"/>
            <a:ext cx="10936835" cy="269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Consejo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Municipal del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Deporte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(COMUDE)</a:t>
            </a:r>
          </a:p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•DIF Puerto Vallarta</a:t>
            </a:r>
          </a:p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•Cruz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Roja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Mexicana,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Delegación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Puerto Vallarta</a:t>
            </a:r>
          </a:p>
          <a:p>
            <a:pPr algn="l">
              <a:lnSpc>
                <a:spcPts val="4322"/>
              </a:lnSpc>
            </a:pP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5338" y="4188022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 MUNICIPALES: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66379" y="6071184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 FEDERALES: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3885" y="6782193"/>
            <a:ext cx="10936835" cy="107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•Instituto Nacional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Migración</a:t>
            </a: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756065" y="9429750"/>
            <a:ext cx="10210131" cy="454133"/>
            <a:chOff x="0" y="0"/>
            <a:chExt cx="13613508" cy="605511"/>
          </a:xfrm>
        </p:grpSpPr>
        <p:sp>
          <p:nvSpPr>
            <p:cNvPr id="13" name="Freeform 13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98440" y="8674852"/>
            <a:ext cx="16820554" cy="525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  <a:spcBef>
                <a:spcPct val="0"/>
              </a:spcBef>
            </a:pP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Las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publicación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 plazas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será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partir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lunes 07 de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julio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2025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ss.siiau.udg.mx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166950" y="-1736446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770156">
            <a:off x="15393997" y="8161216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586465" y="7129047"/>
            <a:ext cx="11301259" cy="1186632"/>
          </a:xfrm>
          <a:custGeom>
            <a:avLst/>
            <a:gdLst/>
            <a:ahLst/>
            <a:cxnLst/>
            <a:rect l="l" t="t" r="r" b="b"/>
            <a:pathLst>
              <a:path w="11301259" h="1186632">
                <a:moveTo>
                  <a:pt x="0" y="0"/>
                </a:moveTo>
                <a:lnTo>
                  <a:pt x="11301259" y="0"/>
                </a:lnTo>
                <a:lnTo>
                  <a:pt x="11301259" y="1186632"/>
                </a:lnTo>
                <a:lnTo>
                  <a:pt x="0" y="11866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64814" y="1184914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CONVENIOS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809" y="2862569"/>
            <a:ext cx="16648521" cy="230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 puede realizar convenios con 3 tipos de dependencias: </a:t>
            </a:r>
            <a:r>
              <a:rPr lang="en-US" sz="504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Asociaciones Civiles, Ayuntamientos y Organismos Públicos.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 b="1">
              <a:solidFill>
                <a:srgbClr val="15254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03226" y="5991556"/>
            <a:ext cx="9481547" cy="48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2"/>
              </a:lnSpc>
              <a:spcBef>
                <a:spcPct val="0"/>
              </a:spcBef>
            </a:pPr>
            <a:r>
              <a:rPr lang="en-US" sz="3161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serviciosocial.udg.mx/Convenios/ConveniosVigentes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9740" y="4870723"/>
            <a:ext cx="16648521" cy="77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Los convenios vigentes se pueden consultar en: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577184" y="-2165857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770156">
            <a:off x="15710816" y="8522875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98004" y="739723"/>
            <a:ext cx="5315512" cy="3546623"/>
          </a:xfrm>
          <a:custGeom>
            <a:avLst/>
            <a:gdLst/>
            <a:ahLst/>
            <a:cxnLst/>
            <a:rect l="l" t="t" r="r" b="b"/>
            <a:pathLst>
              <a:path w="5315512" h="3546623">
                <a:moveTo>
                  <a:pt x="0" y="0"/>
                </a:moveTo>
                <a:lnTo>
                  <a:pt x="5315512" y="0"/>
                </a:lnTo>
                <a:lnTo>
                  <a:pt x="5315512" y="3546623"/>
                </a:lnTo>
                <a:lnTo>
                  <a:pt x="0" y="35466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69671" y="2070970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CONVENIOS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4484" y="5211106"/>
            <a:ext cx="12739032" cy="306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Para realizar un convenio deberás de entrar a </a:t>
            </a:r>
            <a:r>
              <a:rPr lang="en-US" sz="504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www.serviciosocial.udg.mx</a:t>
            </a: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y el tiempo estimado de la realización del convenio es de 1 mes.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876666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977234" y="-2213482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7" name="Freeform 7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6479877" y="2631936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418878" y="217368"/>
            <a:ext cx="13450244" cy="209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REQUISITOS PARA EL INICIO DEL SERVICIO SOCIAL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9614" y="2923828"/>
            <a:ext cx="16628769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Para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registro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social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debes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contar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con un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porcentaje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créditos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de no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completar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porcentaje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mínimo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no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podrás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realizar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tu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en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calendario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2025-A.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 dirty="0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Las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carreras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5046" b="1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abogado, </a:t>
            </a:r>
            <a:r>
              <a:rPr lang="en-US" sz="5046" b="1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psicología</a:t>
            </a:r>
            <a:r>
              <a:rPr lang="en-US" sz="5046" b="1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y </a:t>
            </a:r>
            <a:r>
              <a:rPr lang="en-US" sz="5046" b="1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cultura</a:t>
            </a:r>
            <a:r>
              <a:rPr lang="en-US" sz="5046" b="1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b="1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física</a:t>
            </a:r>
            <a:r>
              <a:rPr lang="en-US" sz="5046" b="1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y </a:t>
            </a:r>
            <a:r>
              <a:rPr lang="en-US" sz="5046" b="1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deportes</a:t>
            </a:r>
            <a:r>
              <a:rPr lang="en-US" sz="5046" b="1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deberán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cumplir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con el 70% de sus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créditos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en-US" sz="5046" b="1" dirty="0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15005" y="-66675"/>
            <a:ext cx="8324690" cy="257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6000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</a:t>
            </a:r>
            <a:r>
              <a:rPr lang="en-US" sz="7327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 </a:t>
            </a:r>
            <a:r>
              <a:rPr lang="en-US" sz="6000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ALUMNOS</a:t>
            </a:r>
            <a:endParaRPr lang="en-US" sz="7327" b="1" spc="688" dirty="0">
              <a:solidFill>
                <a:srgbClr val="253754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13227" y="1278544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343400" y="3349474"/>
            <a:ext cx="9871896" cy="6155159"/>
          </a:xfrm>
          <a:custGeom>
            <a:avLst/>
            <a:gdLst/>
            <a:ahLst/>
            <a:cxnLst/>
            <a:rect l="l" t="t" r="r" b="b"/>
            <a:pathLst>
              <a:path w="9571092" h="5694800">
                <a:moveTo>
                  <a:pt x="0" y="0"/>
                </a:moveTo>
                <a:lnTo>
                  <a:pt x="9571092" y="0"/>
                </a:lnTo>
                <a:lnTo>
                  <a:pt x="9571092" y="5694800"/>
                </a:lnTo>
                <a:lnTo>
                  <a:pt x="0" y="569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52784" y="9485879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ss.siiau.udg.mx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C69DA7A-82A6-4D8E-9E52-13C9CE8C1895}"/>
              </a:ext>
            </a:extLst>
          </p:cNvPr>
          <p:cNvSpPr txBox="1"/>
          <p:nvPr/>
        </p:nvSpPr>
        <p:spPr>
          <a:xfrm>
            <a:off x="2911261" y="2284492"/>
            <a:ext cx="12465478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02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 al 30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C04C946-D1A7-4B7D-8F9F-634F852DD870}"/>
              </a:ext>
            </a:extLst>
          </p:cNvPr>
          <p:cNvSpPr txBox="1"/>
          <p:nvPr/>
        </p:nvSpPr>
        <p:spPr>
          <a:xfrm>
            <a:off x="2819434" y="2752964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menú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alumno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» general »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datos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personales</a:t>
            </a:r>
            <a:endParaRPr lang="en-US" sz="3605" spc="79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048"/>
              </a:lnSpc>
            </a:pPr>
            <a:endParaRPr lang="en-US" sz="3605" spc="79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8268253" y="343424"/>
            <a:ext cx="9454869" cy="8225736"/>
          </a:xfrm>
          <a:custGeom>
            <a:avLst/>
            <a:gdLst/>
            <a:ahLst/>
            <a:cxnLst/>
            <a:rect l="l" t="t" r="r" b="b"/>
            <a:pathLst>
              <a:path w="9454869" h="8225736">
                <a:moveTo>
                  <a:pt x="0" y="0"/>
                </a:moveTo>
                <a:lnTo>
                  <a:pt x="9454869" y="0"/>
                </a:lnTo>
                <a:lnTo>
                  <a:pt x="9454869" y="8225735"/>
                </a:lnTo>
                <a:lnTo>
                  <a:pt x="0" y="82257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57024" y="2569919"/>
            <a:ext cx="6466419" cy="508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Deberás </a:t>
            </a:r>
            <a:r>
              <a:rPr lang="en-US" sz="3605" b="1" spc="79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actualizar </a:t>
            </a: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tus datos personales, recuerda colocar un </a:t>
            </a:r>
            <a:r>
              <a:rPr lang="en-US" sz="3605" b="1" spc="79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correo electrónico</a:t>
            </a: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utilices ya que por ese medio se te estará informando acerca de las actividades a realizar.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697916" y="9258300"/>
            <a:ext cx="10210131" cy="454133"/>
            <a:chOff x="0" y="0"/>
            <a:chExt cx="13613508" cy="605511"/>
          </a:xfrm>
        </p:grpSpPr>
        <p:sp>
          <p:nvSpPr>
            <p:cNvPr id="9" name="Freeform 9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 DE ALUMNOS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82472" y="4107028"/>
            <a:ext cx="8034931" cy="5955893"/>
          </a:xfrm>
          <a:custGeom>
            <a:avLst/>
            <a:gdLst/>
            <a:ahLst/>
            <a:cxnLst/>
            <a:rect l="l" t="t" r="r" b="b"/>
            <a:pathLst>
              <a:path w="8034931" h="5955893">
                <a:moveTo>
                  <a:pt x="0" y="0"/>
                </a:moveTo>
                <a:lnTo>
                  <a:pt x="8034931" y="0"/>
                </a:lnTo>
                <a:lnTo>
                  <a:pt x="8034931" y="5955892"/>
                </a:lnTo>
                <a:lnTo>
                  <a:pt x="0" y="5955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62239" y="4066432"/>
            <a:ext cx="7641879" cy="6037084"/>
          </a:xfrm>
          <a:custGeom>
            <a:avLst/>
            <a:gdLst/>
            <a:ahLst/>
            <a:cxnLst/>
            <a:rect l="l" t="t" r="r" b="b"/>
            <a:pathLst>
              <a:path w="7641879" h="6037084">
                <a:moveTo>
                  <a:pt x="0" y="0"/>
                </a:moveTo>
                <a:lnTo>
                  <a:pt x="7641879" y="0"/>
                </a:lnTo>
                <a:lnTo>
                  <a:pt x="7641879" y="6037084"/>
                </a:lnTo>
                <a:lnTo>
                  <a:pt x="0" y="60370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85874" y="2661864"/>
            <a:ext cx="11763899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02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 al 30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registro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 DE ALUMNOS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08283" y="3436528"/>
            <a:ext cx="4990212" cy="6356958"/>
          </a:xfrm>
          <a:custGeom>
            <a:avLst/>
            <a:gdLst/>
            <a:ahLst/>
            <a:cxnLst/>
            <a:rect l="l" t="t" r="r" b="b"/>
            <a:pathLst>
              <a:path w="4990212" h="6356958">
                <a:moveTo>
                  <a:pt x="0" y="0"/>
                </a:moveTo>
                <a:lnTo>
                  <a:pt x="4990212" y="0"/>
                </a:lnTo>
                <a:lnTo>
                  <a:pt x="499021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09674" y="2470997"/>
            <a:ext cx="11916299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02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 al 30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0472" y="4688652"/>
            <a:ext cx="10936835" cy="432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•Solicitud de Inscripción (con foto y firma en original)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•Orden de pago de servicio social impresa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•Comprobante de pago original </a:t>
            </a: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(No se aceptan transferencias)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•Carta laboral original, membretada por la empresa (en caso de solicitar sábados y domingos)</a:t>
            </a:r>
          </a:p>
          <a:p>
            <a:pPr algn="l">
              <a:lnSpc>
                <a:spcPts val="4322"/>
              </a:lnSpc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5338" y="4188022"/>
            <a:ext cx="10315912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DOCUMENTACION QUE TENDRAS QUE ENTREGAR EN FISICO: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338" y="7750741"/>
            <a:ext cx="11419502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spc="2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UNICAMENTE SE ACEPTRA DOCUMENTACION COMPLETA Y </a:t>
            </a:r>
            <a:r>
              <a:rPr lang="en-US" sz="2375" b="1" spc="22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ORIGINAL.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15" y="9339353"/>
            <a:ext cx="10210131" cy="454133"/>
            <a:chOff x="0" y="0"/>
            <a:chExt cx="13613508" cy="605511"/>
          </a:xfrm>
        </p:grpSpPr>
        <p:sp>
          <p:nvSpPr>
            <p:cNvPr id="14" name="Freeform 14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registro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CONSULTA DE</a:t>
            </a:r>
          </a:p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AGENDA.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357371" y="3926053"/>
            <a:ext cx="9820909" cy="5659299"/>
          </a:xfrm>
          <a:custGeom>
            <a:avLst/>
            <a:gdLst/>
            <a:ahLst/>
            <a:cxnLst/>
            <a:rect l="l" t="t" r="r" b="b"/>
            <a:pathLst>
              <a:path w="9820909" h="5659299">
                <a:moveTo>
                  <a:pt x="0" y="0"/>
                </a:moveTo>
                <a:lnTo>
                  <a:pt x="9820908" y="0"/>
                </a:lnTo>
                <a:lnTo>
                  <a:pt x="9820908" y="5659298"/>
                </a:lnTo>
                <a:lnTo>
                  <a:pt x="0" y="56592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33301" y="2538039"/>
            <a:ext cx="10669048" cy="61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partir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miércoles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09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julio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ofertas disponibles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784" y="9485879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ss.siiau.udg.mx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01204">
            <a:off x="-4899086" y="-7976233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89"/>
                </a:lnTo>
                <a:lnTo>
                  <a:pt x="0" y="1314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11434890" y="2417332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301337">
            <a:off x="12007013" y="-3190346"/>
            <a:ext cx="12901483" cy="11165647"/>
          </a:xfrm>
          <a:custGeom>
            <a:avLst/>
            <a:gdLst/>
            <a:ahLst/>
            <a:cxnLst/>
            <a:rect l="l" t="t" r="r" b="b"/>
            <a:pathLst>
              <a:path w="12901483" h="11165647">
                <a:moveTo>
                  <a:pt x="0" y="0"/>
                </a:moveTo>
                <a:lnTo>
                  <a:pt x="12901483" y="0"/>
                </a:lnTo>
                <a:lnTo>
                  <a:pt x="12901483" y="11165647"/>
                </a:lnTo>
                <a:lnTo>
                  <a:pt x="0" y="11165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458160">
            <a:off x="-3775194" y="6616870"/>
            <a:ext cx="8481393" cy="7340260"/>
          </a:xfrm>
          <a:custGeom>
            <a:avLst/>
            <a:gdLst/>
            <a:ahLst/>
            <a:cxnLst/>
            <a:rect l="l" t="t" r="r" b="b"/>
            <a:pathLst>
              <a:path w="8481393" h="7340260">
                <a:moveTo>
                  <a:pt x="0" y="0"/>
                </a:moveTo>
                <a:lnTo>
                  <a:pt x="8481393" y="0"/>
                </a:lnTo>
                <a:lnTo>
                  <a:pt x="8481393" y="7340260"/>
                </a:lnTo>
                <a:lnTo>
                  <a:pt x="0" y="7340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18072" y="333662"/>
            <a:ext cx="4300166" cy="983139"/>
          </a:xfrm>
          <a:custGeom>
            <a:avLst/>
            <a:gdLst/>
            <a:ahLst/>
            <a:cxnLst/>
            <a:rect l="l" t="t" r="r" b="b"/>
            <a:pathLst>
              <a:path w="4300166" h="983139">
                <a:moveTo>
                  <a:pt x="0" y="0"/>
                </a:moveTo>
                <a:lnTo>
                  <a:pt x="4300166" y="0"/>
                </a:lnTo>
                <a:lnTo>
                  <a:pt x="4300166" y="983140"/>
                </a:lnTo>
                <a:lnTo>
                  <a:pt x="0" y="98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06054" y="7304245"/>
            <a:ext cx="6071765" cy="2982755"/>
          </a:xfrm>
          <a:custGeom>
            <a:avLst/>
            <a:gdLst/>
            <a:ahLst/>
            <a:cxnLst/>
            <a:rect l="l" t="t" r="r" b="b"/>
            <a:pathLst>
              <a:path w="6071765" h="2982755">
                <a:moveTo>
                  <a:pt x="0" y="0"/>
                </a:moveTo>
                <a:lnTo>
                  <a:pt x="6071765" y="0"/>
                </a:lnTo>
                <a:lnTo>
                  <a:pt x="6071765" y="2982755"/>
                </a:lnTo>
                <a:lnTo>
                  <a:pt x="0" y="2982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53888" y="5009018"/>
            <a:ext cx="12212" cy="34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120738" y="2146820"/>
            <a:ext cx="14046524" cy="49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  <a:spcBef>
                <a:spcPct val="0"/>
              </a:spcBef>
            </a:pP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“El servicio social es la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actividad formativa y de aplicación de conocimientos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que de manera temporal y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obligatoria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realizan los alumnos o pasantes de la universidad y de las instituciones que imparten programas educativos con reconocimiento de validez oficial de estudios,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 beneficio de los diferentes sectores de la sociedad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”.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941" y="9480191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055481" y="1836833"/>
            <a:ext cx="10607289" cy="7159920"/>
          </a:xfrm>
          <a:custGeom>
            <a:avLst/>
            <a:gdLst/>
            <a:ahLst/>
            <a:cxnLst/>
            <a:rect l="l" t="t" r="r" b="b"/>
            <a:pathLst>
              <a:path w="10607289" h="7159920">
                <a:moveTo>
                  <a:pt x="0" y="0"/>
                </a:moveTo>
                <a:lnTo>
                  <a:pt x="10607289" y="0"/>
                </a:lnTo>
                <a:lnTo>
                  <a:pt x="10607289" y="7159920"/>
                </a:lnTo>
                <a:lnTo>
                  <a:pt x="0" y="7159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21420" y="962025"/>
            <a:ext cx="15337880" cy="61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desplegará una página como la que se muestra a continuación: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53210" y="9429750"/>
            <a:ext cx="10210131" cy="454133"/>
            <a:chOff x="0" y="0"/>
            <a:chExt cx="13613508" cy="605511"/>
          </a:xfrm>
        </p:grpSpPr>
        <p:sp>
          <p:nvSpPr>
            <p:cNvPr id="9" name="Freeform 9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44549" y="1621081"/>
            <a:ext cx="9827761" cy="7260258"/>
          </a:xfrm>
          <a:custGeom>
            <a:avLst/>
            <a:gdLst/>
            <a:ahLst/>
            <a:cxnLst/>
            <a:rect l="l" t="t" r="r" b="b"/>
            <a:pathLst>
              <a:path w="9827761" h="7260258">
                <a:moveTo>
                  <a:pt x="0" y="0"/>
                </a:moveTo>
                <a:lnTo>
                  <a:pt x="9827761" y="0"/>
                </a:lnTo>
                <a:lnTo>
                  <a:pt x="9827761" y="7260258"/>
                </a:lnTo>
                <a:lnTo>
                  <a:pt x="0" y="72602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1346" y="8108373"/>
            <a:ext cx="8990964" cy="921574"/>
          </a:xfrm>
          <a:custGeom>
            <a:avLst/>
            <a:gdLst/>
            <a:ahLst/>
            <a:cxnLst/>
            <a:rect l="l" t="t" r="r" b="b"/>
            <a:pathLst>
              <a:path w="8990964" h="921574">
                <a:moveTo>
                  <a:pt x="0" y="0"/>
                </a:moveTo>
                <a:lnTo>
                  <a:pt x="8990964" y="0"/>
                </a:lnTo>
                <a:lnTo>
                  <a:pt x="8990964" y="921573"/>
                </a:lnTo>
                <a:lnTo>
                  <a:pt x="0" y="921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9559" y="1995819"/>
            <a:ext cx="2030159" cy="1071759"/>
          </a:xfrm>
          <a:custGeom>
            <a:avLst/>
            <a:gdLst/>
            <a:ahLst/>
            <a:cxnLst/>
            <a:rect l="l" t="t" r="r" b="b"/>
            <a:pathLst>
              <a:path w="2030159" h="1071759">
                <a:moveTo>
                  <a:pt x="0" y="0"/>
                </a:moveTo>
                <a:lnTo>
                  <a:pt x="2030159" y="0"/>
                </a:lnTo>
                <a:lnTo>
                  <a:pt x="2030159" y="1071760"/>
                </a:lnTo>
                <a:lnTo>
                  <a:pt x="0" y="1071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2947" y="5707066"/>
            <a:ext cx="8139161" cy="3174273"/>
          </a:xfrm>
          <a:custGeom>
            <a:avLst/>
            <a:gdLst/>
            <a:ahLst/>
            <a:cxnLst/>
            <a:rect l="l" t="t" r="r" b="b"/>
            <a:pathLst>
              <a:path w="8139161" h="3174273">
                <a:moveTo>
                  <a:pt x="0" y="0"/>
                </a:moveTo>
                <a:lnTo>
                  <a:pt x="8139162" y="0"/>
                </a:lnTo>
                <a:lnTo>
                  <a:pt x="8139162" y="3174273"/>
                </a:lnTo>
                <a:lnTo>
                  <a:pt x="0" y="31742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4549" y="8881339"/>
            <a:ext cx="9827761" cy="1018781"/>
          </a:xfrm>
          <a:custGeom>
            <a:avLst/>
            <a:gdLst/>
            <a:ahLst/>
            <a:cxnLst/>
            <a:rect l="l" t="t" r="r" b="b"/>
            <a:pathLst>
              <a:path w="9827761" h="1018781">
                <a:moveTo>
                  <a:pt x="0" y="0"/>
                </a:moveTo>
                <a:lnTo>
                  <a:pt x="9827761" y="0"/>
                </a:lnTo>
                <a:lnTo>
                  <a:pt x="9827761" y="1018781"/>
                </a:lnTo>
                <a:lnTo>
                  <a:pt x="0" y="1018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056" b="-305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69553" y="9390729"/>
            <a:ext cx="1692626" cy="624464"/>
          </a:xfrm>
          <a:custGeom>
            <a:avLst/>
            <a:gdLst/>
            <a:ahLst/>
            <a:cxnLst/>
            <a:rect l="l" t="t" r="r" b="b"/>
            <a:pathLst>
              <a:path w="1692626" h="624464">
                <a:moveTo>
                  <a:pt x="0" y="0"/>
                </a:moveTo>
                <a:lnTo>
                  <a:pt x="1692626" y="0"/>
                </a:lnTo>
                <a:lnTo>
                  <a:pt x="1692626" y="624464"/>
                </a:lnTo>
                <a:lnTo>
                  <a:pt x="0" y="62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41723" y="7272578"/>
            <a:ext cx="1365137" cy="491449"/>
          </a:xfrm>
          <a:custGeom>
            <a:avLst/>
            <a:gdLst/>
            <a:ahLst/>
            <a:cxnLst/>
            <a:rect l="l" t="t" r="r" b="b"/>
            <a:pathLst>
              <a:path w="1365137" h="491449">
                <a:moveTo>
                  <a:pt x="0" y="0"/>
                </a:moveTo>
                <a:lnTo>
                  <a:pt x="1365137" y="0"/>
                </a:lnTo>
                <a:lnTo>
                  <a:pt x="1365137" y="491449"/>
                </a:lnTo>
                <a:lnTo>
                  <a:pt x="0" y="4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56800" y="9172821"/>
            <a:ext cx="3059209" cy="489909"/>
          </a:xfrm>
          <a:custGeom>
            <a:avLst/>
            <a:gdLst/>
            <a:ahLst/>
            <a:cxnLst/>
            <a:rect l="l" t="t" r="r" b="b"/>
            <a:pathLst>
              <a:path w="3059209" h="489909">
                <a:moveTo>
                  <a:pt x="0" y="0"/>
                </a:moveTo>
                <a:lnTo>
                  <a:pt x="3059209" y="0"/>
                </a:lnTo>
                <a:lnTo>
                  <a:pt x="3059209" y="489909"/>
                </a:lnTo>
                <a:lnTo>
                  <a:pt x="0" y="4899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80532">
            <a:off x="14636645" y="8269252"/>
            <a:ext cx="535736" cy="1083377"/>
          </a:xfrm>
          <a:custGeom>
            <a:avLst/>
            <a:gdLst/>
            <a:ahLst/>
            <a:cxnLst/>
            <a:rect l="l" t="t" r="r" b="b"/>
            <a:pathLst>
              <a:path w="535736" h="1083377">
                <a:moveTo>
                  <a:pt x="0" y="0"/>
                </a:moveTo>
                <a:lnTo>
                  <a:pt x="535736" y="0"/>
                </a:lnTo>
                <a:lnTo>
                  <a:pt x="535736" y="1083377"/>
                </a:lnTo>
                <a:lnTo>
                  <a:pt x="0" y="108337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21420" y="226769"/>
            <a:ext cx="15337880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Martes 12 y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Miércoles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13 de Agosto del 2025,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seleccionarás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plaza de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acuerdo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agenda.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20678" y="2171273"/>
            <a:ext cx="6642095" cy="37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848" lvl="1" indent="-381424" algn="ctr">
              <a:lnSpc>
                <a:spcPts val="4946"/>
              </a:lnSpc>
              <a:buFont typeface="Arial"/>
              <a:buChar char="•"/>
            </a:pPr>
            <a:r>
              <a:rPr lang="en-US" sz="3533" b="1" spc="7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SOLAMENTE</a:t>
            </a:r>
            <a:r>
              <a:rPr lang="en-US" sz="3533" spc="7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deberás seleccionar una plaza.</a:t>
            </a:r>
          </a:p>
          <a:p>
            <a:pPr algn="ctr">
              <a:lnSpc>
                <a:spcPts val="4946"/>
              </a:lnSpc>
            </a:pPr>
            <a:endParaRPr lang="en-US" sz="3533" spc="77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946"/>
              </a:lnSpc>
            </a:pPr>
            <a:r>
              <a:rPr lang="en-US" sz="3533" spc="7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 vez seleccionada la plaza, </a:t>
            </a:r>
            <a:r>
              <a:rPr lang="en-US" sz="3533" b="1" spc="7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 hay modificaciones.</a:t>
            </a:r>
          </a:p>
          <a:p>
            <a:pPr algn="ctr">
              <a:lnSpc>
                <a:spcPts val="4946"/>
              </a:lnSpc>
            </a:pPr>
            <a:endParaRPr lang="en-US" sz="3533" b="1" spc="77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16009" y="6898852"/>
            <a:ext cx="4055543" cy="167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SELECCIONA UNA OPCIÓN</a:t>
            </a:r>
          </a:p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(Programa)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03296" y="9180192"/>
            <a:ext cx="405554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BOTÓN DE REGISTRO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19272" y="1777058"/>
            <a:ext cx="6439131" cy="8321979"/>
          </a:xfrm>
          <a:custGeom>
            <a:avLst/>
            <a:gdLst/>
            <a:ahLst/>
            <a:cxnLst/>
            <a:rect l="l" t="t" r="r" b="b"/>
            <a:pathLst>
              <a:path w="6439131" h="8321979">
                <a:moveTo>
                  <a:pt x="0" y="0"/>
                </a:moveTo>
                <a:lnTo>
                  <a:pt x="6439131" y="0"/>
                </a:lnTo>
                <a:lnTo>
                  <a:pt x="6439131" y="8321979"/>
                </a:lnTo>
                <a:lnTo>
                  <a:pt x="0" y="8321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21420" y="226769"/>
            <a:ext cx="15337880" cy="18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Entrega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oficio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comisión</a:t>
            </a:r>
            <a:endParaRPr lang="en-US" sz="3605" b="1" spc="79" dirty="0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Lunes 25 al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viernes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agosto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2025</a:t>
            </a:r>
          </a:p>
          <a:p>
            <a:pPr algn="ctr">
              <a:lnSpc>
                <a:spcPts val="5048"/>
              </a:lnSpc>
            </a:pPr>
            <a:endParaRPr lang="en-US" sz="3605" b="1" spc="79" dirty="0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72708" y="2855157"/>
            <a:ext cx="8028829" cy="461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Entregar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comisión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dependencia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elegiste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80"/>
              </a:lnSpc>
              <a:spcBef>
                <a:spcPct val="0"/>
              </a:spcBef>
            </a:pPr>
            <a:endParaRPr lang="en-US" sz="2914" spc="64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Recabar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firma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sello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titular de la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dependencia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completar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los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datos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80"/>
              </a:lnSpc>
              <a:spcBef>
                <a:spcPct val="0"/>
              </a:spcBef>
            </a:pPr>
            <a:endParaRPr lang="en-US" sz="2914" spc="64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Entregar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b="1" spc="64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ORIGINAL Y COPIA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validación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Unidad de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CUCosta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69804" y="8361891"/>
            <a:ext cx="9392909" cy="125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u="sng" spc="2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TIENES 7 DÍAS HÁBILES A PARTIR DE LA FECHA EN QUE SE ENTREGÓ EL OFICIO DE COMISIÓN</a:t>
            </a:r>
          </a:p>
          <a:p>
            <a:pPr algn="ctr">
              <a:lnSpc>
                <a:spcPts val="3326"/>
              </a:lnSpc>
            </a:pPr>
            <a:endParaRPr lang="en-US" sz="2375" u="sng" spc="22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447800" y="1703374"/>
            <a:ext cx="7882261" cy="1124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Elaborar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reporte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parcial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sistema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ss.siiau.udg.mx.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Colocar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las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fechas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periodo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correspondiente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acuerdo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las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fechas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indique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Unidad de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Guardar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cambios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imprimir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reporte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Recabar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firmas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sellos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correspondientes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Escanear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reporte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adjuntar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sistema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6.-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Entregar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original y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copia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Unidad de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los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tiempos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61" spc="62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establecidos</a:t>
            </a:r>
            <a:r>
              <a:rPr lang="en-US" sz="2861" spc="62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935547" y="2394111"/>
            <a:ext cx="5143695" cy="5143695"/>
          </a:xfrm>
          <a:custGeom>
            <a:avLst/>
            <a:gdLst/>
            <a:ahLst/>
            <a:cxnLst/>
            <a:rect l="l" t="t" r="r" b="b"/>
            <a:pathLst>
              <a:path w="5143695" h="5143695">
                <a:moveTo>
                  <a:pt x="0" y="0"/>
                </a:moveTo>
                <a:lnTo>
                  <a:pt x="5143695" y="0"/>
                </a:lnTo>
                <a:lnTo>
                  <a:pt x="5143695" y="5143695"/>
                </a:lnTo>
                <a:lnTo>
                  <a:pt x="0" y="514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21420" y="578326"/>
            <a:ext cx="15337880" cy="9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5305" b="1" spc="11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ELABORACION DE REPORTES BIMESTRALES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8280756"/>
            <a:ext cx="8726789" cy="116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2207" b="1" spc="20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TUTORIAL:</a:t>
            </a:r>
            <a:r>
              <a:rPr lang="en-US" sz="2207" spc="20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90"/>
              </a:lnSpc>
            </a:pPr>
            <a:r>
              <a:rPr lang="en-US" sz="2207" spc="20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TINYURL.COM/REPORTES-SSCUCOSTA</a:t>
            </a:r>
          </a:p>
          <a:p>
            <a:pPr algn="ctr">
              <a:lnSpc>
                <a:spcPts val="3090"/>
              </a:lnSpc>
            </a:pPr>
            <a:endParaRPr lang="en-US" sz="2207" spc="20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6258" y="3724696"/>
            <a:ext cx="10136267" cy="117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8"/>
              </a:lnSpc>
              <a:spcBef>
                <a:spcPct val="0"/>
              </a:spcBef>
            </a:pPr>
            <a:r>
              <a:rPr lang="en-US" sz="6905" b="1" spc="15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Manual para el alumno: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5791" y="5099342"/>
            <a:ext cx="9520706" cy="143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83"/>
              </a:lnSpc>
            </a:pPr>
            <a:r>
              <a:rPr lang="en-US" sz="8273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://goo.gl/Nc3Pq1"/>
              </a:rPr>
              <a:t>http://goo.gl/Nc3Pq1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16466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1318664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-198024" y="395460"/>
            <a:ext cx="17457324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TUTORIALES</a:t>
            </a: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763333" y="4608391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tinyurl.com/registro-sscucosta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68199" y="4107761"/>
            <a:ext cx="6844618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 PARA EL REGISTRO: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756065" y="9429750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51068" y="5832938"/>
            <a:ext cx="844579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 PARA LOS REPORTES PARCIALES: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3333" y="6212338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tinyurl.com/reportes-sscucosta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63333" y="7281891"/>
            <a:ext cx="844579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SOLICITUD DE REGISTRO: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3333" y="7818591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www.cuc.udg.mx/es/inscripcion-al-servicio-social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3421769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821932" y="1938851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8" y="0"/>
                </a:lnTo>
                <a:lnTo>
                  <a:pt x="19305538" y="3249079"/>
                </a:lnTo>
                <a:lnTo>
                  <a:pt x="0" y="3249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15338" y="885825"/>
            <a:ext cx="17457324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¡GRACIAS POR TU ATENCIÓN!</a:t>
            </a: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708667" y="6506839"/>
            <a:ext cx="16177442" cy="719551"/>
            <a:chOff x="0" y="0"/>
            <a:chExt cx="21569922" cy="959402"/>
          </a:xfrm>
        </p:grpSpPr>
        <p:sp>
          <p:nvSpPr>
            <p:cNvPr id="9" name="Freeform 9"/>
            <p:cNvSpPr/>
            <p:nvPr/>
          </p:nvSpPr>
          <p:spPr>
            <a:xfrm>
              <a:off x="3684186" y="0"/>
              <a:ext cx="959402" cy="959402"/>
            </a:xfrm>
            <a:custGeom>
              <a:avLst/>
              <a:gdLst/>
              <a:ahLst/>
              <a:cxnLst/>
              <a:rect l="l" t="t" r="r" b="b"/>
              <a:pathLst>
                <a:path w="959402" h="959402">
                  <a:moveTo>
                    <a:pt x="0" y="0"/>
                  </a:moveTo>
                  <a:lnTo>
                    <a:pt x="959402" y="0"/>
                  </a:lnTo>
                  <a:lnTo>
                    <a:pt x="959402" y="959402"/>
                  </a:lnTo>
                  <a:lnTo>
                    <a:pt x="0" y="959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154975"/>
              <a:ext cx="13045970" cy="64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7"/>
                </a:lnSpc>
                <a:spcBef>
                  <a:spcPct val="0"/>
                </a:spcBef>
              </a:pPr>
              <a:r>
                <a:rPr lang="en-US" sz="3266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23952" y="154975"/>
              <a:ext cx="13045970" cy="64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24909" y="7649760"/>
            <a:ext cx="937510" cy="937510"/>
          </a:xfrm>
          <a:custGeom>
            <a:avLst/>
            <a:gdLst/>
            <a:ahLst/>
            <a:cxnLst/>
            <a:rect l="l" t="t" r="r" b="b"/>
            <a:pathLst>
              <a:path w="937510" h="937510">
                <a:moveTo>
                  <a:pt x="0" y="0"/>
                </a:moveTo>
                <a:lnTo>
                  <a:pt x="937511" y="0"/>
                </a:lnTo>
                <a:lnTo>
                  <a:pt x="937511" y="937510"/>
                </a:lnTo>
                <a:lnTo>
                  <a:pt x="0" y="937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9475" y="5118461"/>
            <a:ext cx="1060941" cy="1069229"/>
          </a:xfrm>
          <a:custGeom>
            <a:avLst/>
            <a:gdLst/>
            <a:ahLst/>
            <a:cxnLst/>
            <a:rect l="l" t="t" r="r" b="b"/>
            <a:pathLst>
              <a:path w="1060941" h="1069229">
                <a:moveTo>
                  <a:pt x="0" y="0"/>
                </a:moveTo>
                <a:lnTo>
                  <a:pt x="1060941" y="0"/>
                </a:lnTo>
                <a:lnTo>
                  <a:pt x="1060941" y="1069229"/>
                </a:lnTo>
                <a:lnTo>
                  <a:pt x="0" y="1069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686800" y="5927827"/>
            <a:ext cx="10936835" cy="215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Atentamente</a:t>
            </a:r>
            <a:endParaRPr lang="en-US" sz="3087" b="1" spc="67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4322"/>
              </a:lnSpc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Lic</a:t>
            </a: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. Juventino Espinoza Castillo</a:t>
            </a:r>
          </a:p>
          <a:p>
            <a:pPr algn="ctr">
              <a:lnSpc>
                <a:spcPts val="4322"/>
              </a:lnSpc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Jefe de la Unidad de </a:t>
            </a: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Servicio</a:t>
            </a: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Social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9475" y="7686576"/>
            <a:ext cx="10936835" cy="52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juventino.espinoza@cuc.udg.mx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105998" y="5346939"/>
            <a:ext cx="10936835" cy="10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322 2262262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05351" y="8926548"/>
            <a:ext cx="15070283" cy="161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endParaRPr/>
          </a:p>
          <a:p>
            <a:pPr algn="ctr">
              <a:lnSpc>
                <a:spcPts val="4322"/>
              </a:lnSpc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      Horario de atención de lunes a viernes de 10:00 a 15:00 y de 16:00 a 18:00 horas.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5291376" y="858154"/>
            <a:ext cx="7751777" cy="96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sz="5686" spc="53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¿COMO SE REGULA</a:t>
            </a:r>
          </a:p>
        </p:txBody>
      </p:sp>
      <p:sp>
        <p:nvSpPr>
          <p:cNvPr id="6" name="Freeform 6"/>
          <p:cNvSpPr/>
          <p:nvPr/>
        </p:nvSpPr>
        <p:spPr>
          <a:xfrm rot="2770156">
            <a:off x="-2577184" y="-2165857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2770156">
            <a:off x="15710816" y="8522875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647394" y="1710243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 SERVICIO SOCIAL?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56899" y="4120283"/>
            <a:ext cx="11574201" cy="2297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través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Reglamento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General para la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Prestación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y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Acreditación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Social de la Universidad de Guadalajara.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08512" y="7953941"/>
            <a:ext cx="8323148" cy="95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4000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Link de </a:t>
            </a:r>
            <a:r>
              <a:rPr lang="en-US" sz="4000" b="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descarga</a:t>
            </a:r>
            <a:r>
              <a:rPr lang="en-US" sz="4000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: </a:t>
            </a:r>
            <a:r>
              <a:rPr lang="en-US" sz="40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http://www.cuc.udg.mx/es/reglamento-0</a:t>
            </a:r>
          </a:p>
          <a:p>
            <a:pPr algn="ctr">
              <a:lnSpc>
                <a:spcPts val="2453"/>
              </a:lnSpc>
              <a:spcBef>
                <a:spcPct val="0"/>
              </a:spcBef>
            </a:pPr>
            <a:endParaRPr lang="en-US" sz="2061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2" name="Freeform 12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2851709" y="-4878959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5"/>
                </a:lnTo>
                <a:lnTo>
                  <a:pt x="0" y="7537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87534" y="3024446"/>
            <a:ext cx="5141050" cy="4238108"/>
            <a:chOff x="0" y="0"/>
            <a:chExt cx="812800" cy="670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55041" y="3465368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6° 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1314469" y="4460426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22442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 rot="9142637">
            <a:off x="13294442" y="6836794"/>
            <a:ext cx="11317416" cy="9074510"/>
          </a:xfrm>
          <a:custGeom>
            <a:avLst/>
            <a:gdLst/>
            <a:ahLst/>
            <a:cxnLst/>
            <a:rect l="l" t="t" r="r" b="b"/>
            <a:pathLst>
              <a:path w="11317416" h="9074510">
                <a:moveTo>
                  <a:pt x="0" y="0"/>
                </a:moveTo>
                <a:lnTo>
                  <a:pt x="11317416" y="0"/>
                </a:lnTo>
                <a:lnTo>
                  <a:pt x="11317416" y="9074510"/>
                </a:lnTo>
                <a:lnTo>
                  <a:pt x="0" y="907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409745" y="5754241"/>
            <a:ext cx="2787568" cy="4114800"/>
          </a:xfrm>
          <a:custGeom>
            <a:avLst/>
            <a:gdLst/>
            <a:ahLst/>
            <a:cxnLst/>
            <a:rect l="l" t="t" r="r" b="b"/>
            <a:pathLst>
              <a:path w="2787568" h="4114800">
                <a:moveTo>
                  <a:pt x="0" y="0"/>
                </a:moveTo>
                <a:lnTo>
                  <a:pt x="2787568" y="0"/>
                </a:lnTo>
                <a:lnTo>
                  <a:pt x="2787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4181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835737" y="3070387"/>
            <a:ext cx="5141050" cy="4238108"/>
            <a:chOff x="0" y="0"/>
            <a:chExt cx="812800" cy="6700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80575" y="3465368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7° 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2040003" y="4460426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2753499" y="5754241"/>
            <a:ext cx="3305526" cy="3851779"/>
          </a:xfrm>
          <a:custGeom>
            <a:avLst/>
            <a:gdLst/>
            <a:ahLst/>
            <a:cxnLst/>
            <a:rect l="l" t="t" r="r" b="b"/>
            <a:pathLst>
              <a:path w="3305526" h="3851779">
                <a:moveTo>
                  <a:pt x="0" y="0"/>
                </a:moveTo>
                <a:lnTo>
                  <a:pt x="3305526" y="0"/>
                </a:lnTo>
                <a:lnTo>
                  <a:pt x="3305526" y="3851779"/>
                </a:lnTo>
                <a:lnTo>
                  <a:pt x="0" y="385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981655" y="894298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6354" y="4673156"/>
            <a:ext cx="4563411" cy="135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•Titulación programa educativo</a:t>
            </a:r>
          </a:p>
          <a:p>
            <a:pPr algn="ctr">
              <a:lnSpc>
                <a:spcPts val="3648"/>
              </a:lnSpc>
            </a:pPr>
            <a:endParaRPr lang="en-US" sz="2605" spc="57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734256" y="4721105"/>
            <a:ext cx="5344013" cy="127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</a:t>
            </a:r>
            <a:r>
              <a:rPr lang="en-US" sz="2411" b="1" spc="53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</a:t>
            </a: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implica relación tipo laboral</a:t>
            </a:r>
          </a:p>
          <a:p>
            <a:pPr algn="ctr">
              <a:lnSpc>
                <a:spcPts val="3375"/>
              </a:lnSpc>
            </a:pP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Prestador - Dependencia</a:t>
            </a:r>
          </a:p>
          <a:p>
            <a:pPr algn="ctr">
              <a:lnSpc>
                <a:spcPts val="3375"/>
              </a:lnSpc>
            </a:pPr>
            <a:endParaRPr lang="en-US" sz="2411" spc="53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3658059" y="9714129"/>
            <a:ext cx="10210131" cy="454133"/>
            <a:chOff x="0" y="0"/>
            <a:chExt cx="13613508" cy="605511"/>
          </a:xfrm>
        </p:grpSpPr>
        <p:sp>
          <p:nvSpPr>
            <p:cNvPr id="22" name="Freeform 22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1329998" y="-1574727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AutoShape 5"/>
          <p:cNvSpPr/>
          <p:nvPr/>
        </p:nvSpPr>
        <p:spPr>
          <a:xfrm flipV="1">
            <a:off x="3170152" y="2791961"/>
            <a:ext cx="0" cy="1470758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3252259" y="6383808"/>
            <a:ext cx="0" cy="1470758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572246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7259300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912221" y="1345638"/>
            <a:ext cx="6347079" cy="8229600"/>
          </a:xfrm>
          <a:custGeom>
            <a:avLst/>
            <a:gdLst/>
            <a:ahLst/>
            <a:cxnLst/>
            <a:rect l="l" t="t" r="r" b="b"/>
            <a:pathLst>
              <a:path w="6347079" h="8229600">
                <a:moveTo>
                  <a:pt x="0" y="0"/>
                </a:moveTo>
                <a:lnTo>
                  <a:pt x="6347079" y="0"/>
                </a:lnTo>
                <a:lnTo>
                  <a:pt x="634707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678581" y="467744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6176803" y="1796108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FA2D9C8D-92C1-4EE8-BB9F-E1E32A13688B}"/>
              </a:ext>
            </a:extLst>
          </p:cNvPr>
          <p:cNvSpPr txBox="1"/>
          <p:nvPr/>
        </p:nvSpPr>
        <p:spPr>
          <a:xfrm>
            <a:off x="3844140" y="2875032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°9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27AD043A-203C-4168-A179-06AD2B408320}"/>
              </a:ext>
            </a:extLst>
          </p:cNvPr>
          <p:cNvSpPr txBox="1"/>
          <p:nvPr/>
        </p:nvSpPr>
        <p:spPr>
          <a:xfrm>
            <a:off x="3665453" y="3540394"/>
            <a:ext cx="4563411" cy="44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612" lvl="1" indent="-281306" algn="ctr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Porcentaje de creditos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EB43E129-7E44-45B7-BF78-93B75120A05F}"/>
              </a:ext>
            </a:extLst>
          </p:cNvPr>
          <p:cNvSpPr txBox="1"/>
          <p:nvPr/>
        </p:nvSpPr>
        <p:spPr>
          <a:xfrm>
            <a:off x="3996639" y="6293028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°14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EC953A1D-8D2C-4763-9300-286B11C5475A}"/>
              </a:ext>
            </a:extLst>
          </p:cNvPr>
          <p:cNvSpPr txBox="1"/>
          <p:nvPr/>
        </p:nvSpPr>
        <p:spPr>
          <a:xfrm>
            <a:off x="3748989" y="7204165"/>
            <a:ext cx="4563411" cy="44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612" lvl="1" indent="-281306" algn="ctr">
              <a:lnSpc>
                <a:spcPts val="3648"/>
              </a:lnSpc>
              <a:buFont typeface="Arial"/>
              <a:buChar char="•"/>
            </a:pP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Horas del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AutoShape 5"/>
          <p:cNvSpPr/>
          <p:nvPr/>
        </p:nvSpPr>
        <p:spPr>
          <a:xfrm>
            <a:off x="6613227" y="1796108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58316" y="3395397"/>
            <a:ext cx="5097162" cy="4114800"/>
          </a:xfrm>
          <a:custGeom>
            <a:avLst/>
            <a:gdLst/>
            <a:ahLst/>
            <a:cxnLst/>
            <a:rect l="l" t="t" r="r" b="b"/>
            <a:pathLst>
              <a:path w="5097162" h="4114800">
                <a:moveTo>
                  <a:pt x="0" y="0"/>
                </a:moveTo>
                <a:lnTo>
                  <a:pt x="5097162" y="0"/>
                </a:lnTo>
                <a:lnTo>
                  <a:pt x="50971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8557" y="4568741"/>
            <a:ext cx="1565173" cy="1567350"/>
          </a:xfrm>
          <a:custGeom>
            <a:avLst/>
            <a:gdLst/>
            <a:ahLst/>
            <a:cxnLst/>
            <a:rect l="l" t="t" r="r" b="b"/>
            <a:pathLst>
              <a:path w="1565173" h="1567350">
                <a:moveTo>
                  <a:pt x="0" y="0"/>
                </a:moveTo>
                <a:lnTo>
                  <a:pt x="1565173" y="0"/>
                </a:lnTo>
                <a:lnTo>
                  <a:pt x="1565173" y="1567350"/>
                </a:lnTo>
                <a:lnTo>
                  <a:pt x="0" y="15673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36220" y="3309672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°19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86648" y="6328057"/>
            <a:ext cx="5588667" cy="135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Personas con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mayores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60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años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impedidas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por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alguna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enfermedad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grave.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15005" y="467744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E6C7C94-954A-4CFD-9EA4-D00CDAB0B245}"/>
              </a:ext>
            </a:extLst>
          </p:cNvPr>
          <p:cNvSpPr txBox="1"/>
          <p:nvPr/>
        </p:nvSpPr>
        <p:spPr>
          <a:xfrm>
            <a:off x="3136219" y="5678875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°20</a:t>
            </a:r>
          </a:p>
          <a:p>
            <a:pPr algn="ctr">
              <a:lnSpc>
                <a:spcPts val="5403"/>
              </a:lnSpc>
            </a:pPr>
            <a:endParaRPr lang="en-US" sz="3859" b="1" spc="38" dirty="0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1337DBAC-8885-45BC-B6AE-3C1B063282D5}"/>
              </a:ext>
            </a:extLst>
          </p:cNvPr>
          <p:cNvSpPr txBox="1"/>
          <p:nvPr/>
        </p:nvSpPr>
        <p:spPr>
          <a:xfrm>
            <a:off x="2686648" y="4227846"/>
            <a:ext cx="5588667" cy="135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Personas con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alguna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discapacidad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les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impida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realización</a:t>
            </a:r>
            <a:r>
              <a:rPr lang="en-US" sz="2605" spc="57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2605" spc="57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endParaRPr lang="en-US" sz="2605" spc="57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3042" y="-2296448"/>
            <a:ext cx="5544196" cy="5181303"/>
          </a:xfrm>
          <a:custGeom>
            <a:avLst/>
            <a:gdLst/>
            <a:ahLst/>
            <a:cxnLst/>
            <a:rect l="l" t="t" r="r" b="b"/>
            <a:pathLst>
              <a:path w="5544196" h="5181303">
                <a:moveTo>
                  <a:pt x="0" y="0"/>
                </a:moveTo>
                <a:lnTo>
                  <a:pt x="5544196" y="0"/>
                </a:lnTo>
                <a:lnTo>
                  <a:pt x="5544196" y="5181303"/>
                </a:lnTo>
                <a:lnTo>
                  <a:pt x="0" y="518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9354559">
            <a:off x="13601342" y="5839198"/>
            <a:ext cx="8367389" cy="7819705"/>
          </a:xfrm>
          <a:custGeom>
            <a:avLst/>
            <a:gdLst/>
            <a:ahLst/>
            <a:cxnLst/>
            <a:rect l="l" t="t" r="r" b="b"/>
            <a:pathLst>
              <a:path w="8367389" h="7819705">
                <a:moveTo>
                  <a:pt x="0" y="0"/>
                </a:moveTo>
                <a:lnTo>
                  <a:pt x="8367389" y="0"/>
                </a:lnTo>
                <a:lnTo>
                  <a:pt x="8367389" y="7819705"/>
                </a:lnTo>
                <a:lnTo>
                  <a:pt x="0" y="7819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370283">
            <a:off x="14553433" y="-7208027"/>
            <a:ext cx="10737221" cy="8609299"/>
          </a:xfrm>
          <a:custGeom>
            <a:avLst/>
            <a:gdLst/>
            <a:ahLst/>
            <a:cxnLst/>
            <a:rect l="l" t="t" r="r" b="b"/>
            <a:pathLst>
              <a:path w="10737221" h="8609299">
                <a:moveTo>
                  <a:pt x="0" y="0"/>
                </a:moveTo>
                <a:lnTo>
                  <a:pt x="10737221" y="0"/>
                </a:lnTo>
                <a:lnTo>
                  <a:pt x="10737221" y="8609299"/>
                </a:lnTo>
                <a:lnTo>
                  <a:pt x="0" y="860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251778">
            <a:off x="-7732549" y="7930615"/>
            <a:ext cx="11450908" cy="9181546"/>
          </a:xfrm>
          <a:custGeom>
            <a:avLst/>
            <a:gdLst/>
            <a:ahLst/>
            <a:cxnLst/>
            <a:rect l="l" t="t" r="r" b="b"/>
            <a:pathLst>
              <a:path w="11450908" h="9181546">
                <a:moveTo>
                  <a:pt x="0" y="0"/>
                </a:moveTo>
                <a:lnTo>
                  <a:pt x="11450908" y="0"/>
                </a:lnTo>
                <a:lnTo>
                  <a:pt x="11450908" y="9181546"/>
                </a:lnTo>
                <a:lnTo>
                  <a:pt x="0" y="918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789606" y="2414635"/>
            <a:ext cx="5331524" cy="4114800"/>
          </a:xfrm>
          <a:custGeom>
            <a:avLst/>
            <a:gdLst/>
            <a:ahLst/>
            <a:cxnLst/>
            <a:rect l="l" t="t" r="r" b="b"/>
            <a:pathLst>
              <a:path w="5331524" h="4114800">
                <a:moveTo>
                  <a:pt x="0" y="0"/>
                </a:moveTo>
                <a:lnTo>
                  <a:pt x="5331524" y="0"/>
                </a:lnTo>
                <a:lnTo>
                  <a:pt x="53315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115005" y="610619"/>
            <a:ext cx="8324690" cy="1261689"/>
            <a:chOff x="0" y="0"/>
            <a:chExt cx="11099586" cy="1682252"/>
          </a:xfrm>
        </p:grpSpPr>
        <p:sp>
          <p:nvSpPr>
            <p:cNvPr id="8" name="AutoShape 8"/>
            <p:cNvSpPr/>
            <p:nvPr/>
          </p:nvSpPr>
          <p:spPr>
            <a:xfrm>
              <a:off x="1997630" y="1580652"/>
              <a:ext cx="7104327" cy="0"/>
            </a:xfrm>
            <a:prstGeom prst="line">
              <a:avLst/>
            </a:prstGeom>
            <a:ln w="203200" cap="flat">
              <a:solidFill>
                <a:srgbClr val="8A838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1099586" cy="162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8"/>
                </a:lnSpc>
              </a:pPr>
              <a:r>
                <a:rPr lang="en-US" sz="7327" b="1" spc="688">
                  <a:solidFill>
                    <a:srgbClr val="253754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RGPSS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181723"/>
            <a:ext cx="9430354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526" b="1" dirty="0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Derecho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gozar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permisos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índole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personal para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ausentarse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social,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siempre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que no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afecte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las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actividades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bajo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su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responsabilidad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con previa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autorización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la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instancia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52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receptora</a:t>
            </a:r>
            <a:r>
              <a:rPr lang="en-US" sz="352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ctr">
              <a:lnSpc>
                <a:spcPts val="4196"/>
              </a:lnSpc>
              <a:spcBef>
                <a:spcPct val="0"/>
              </a:spcBef>
            </a:pPr>
            <a:endParaRPr lang="en-US" sz="3526" dirty="0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68872" y="6897572"/>
            <a:ext cx="10097117" cy="209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52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Obligación</a:t>
            </a:r>
            <a:r>
              <a:rPr lang="en-US" sz="352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 cumplir con las actividades que se le asignen en los lugares o centros de adscripción, dentro del horario y días que establezca su oficio de comisión.</a:t>
            </a:r>
          </a:p>
          <a:p>
            <a:pPr algn="ctr">
              <a:lnSpc>
                <a:spcPts val="4196"/>
              </a:lnSpc>
              <a:spcBef>
                <a:spcPct val="0"/>
              </a:spcBef>
            </a:pPr>
            <a:endParaRPr lang="en-US" sz="3526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3" name="Freeform 13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9738" y="-4940726"/>
            <a:ext cx="7641686" cy="6808048"/>
          </a:xfrm>
          <a:custGeom>
            <a:avLst/>
            <a:gdLst/>
            <a:ahLst/>
            <a:cxnLst/>
            <a:rect l="l" t="t" r="r" b="b"/>
            <a:pathLst>
              <a:path w="7641686" h="6808048">
                <a:moveTo>
                  <a:pt x="0" y="0"/>
                </a:moveTo>
                <a:lnTo>
                  <a:pt x="7641686" y="0"/>
                </a:lnTo>
                <a:lnTo>
                  <a:pt x="7641686" y="6808048"/>
                </a:lnTo>
                <a:lnTo>
                  <a:pt x="0" y="680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4393428" y="3643685"/>
            <a:ext cx="2582196" cy="3658611"/>
          </a:xfrm>
          <a:custGeom>
            <a:avLst/>
            <a:gdLst/>
            <a:ahLst/>
            <a:cxnLst/>
            <a:rect l="l" t="t" r="r" b="b"/>
            <a:pathLst>
              <a:path w="2582196" h="3658611">
                <a:moveTo>
                  <a:pt x="0" y="0"/>
                </a:moveTo>
                <a:lnTo>
                  <a:pt x="2582196" y="0"/>
                </a:lnTo>
                <a:lnTo>
                  <a:pt x="2582196" y="3658611"/>
                </a:lnTo>
                <a:lnTo>
                  <a:pt x="0" y="3658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026" r="-177091" b="-15026"/>
            </a:stretch>
          </a:blipFill>
        </p:spPr>
      </p:sp>
      <p:sp>
        <p:nvSpPr>
          <p:cNvPr id="4" name="Freeform 4"/>
          <p:cNvSpPr/>
          <p:nvPr/>
        </p:nvSpPr>
        <p:spPr>
          <a:xfrm rot="-8798399">
            <a:off x="13156923" y="1264260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8798399">
            <a:off x="-2994864" y="-83983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904222" y="7613447"/>
            <a:ext cx="5651059" cy="167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2385" u="none" strike="noStrike" spc="52">
                <a:solidFill>
                  <a:srgbClr val="EDE8E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7" name="Freeform 7"/>
          <p:cNvSpPr/>
          <p:nvPr/>
        </p:nvSpPr>
        <p:spPr>
          <a:xfrm rot="9961243">
            <a:off x="12217193" y="-2779127"/>
            <a:ext cx="10084214" cy="8727429"/>
          </a:xfrm>
          <a:custGeom>
            <a:avLst/>
            <a:gdLst/>
            <a:ahLst/>
            <a:cxnLst/>
            <a:rect l="l" t="t" r="r" b="b"/>
            <a:pathLst>
              <a:path w="10084214" h="8727429">
                <a:moveTo>
                  <a:pt x="0" y="0"/>
                </a:moveTo>
                <a:lnTo>
                  <a:pt x="10084214" y="0"/>
                </a:lnTo>
                <a:lnTo>
                  <a:pt x="10084214" y="8727429"/>
                </a:lnTo>
                <a:lnTo>
                  <a:pt x="0" y="8727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976001">
            <a:off x="-4614341" y="6226660"/>
            <a:ext cx="9228681" cy="7987004"/>
          </a:xfrm>
          <a:custGeom>
            <a:avLst/>
            <a:gdLst/>
            <a:ahLst/>
            <a:cxnLst/>
            <a:rect l="l" t="t" r="r" b="b"/>
            <a:pathLst>
              <a:path w="9228681" h="7987004">
                <a:moveTo>
                  <a:pt x="0" y="0"/>
                </a:moveTo>
                <a:lnTo>
                  <a:pt x="9228682" y="0"/>
                </a:lnTo>
                <a:lnTo>
                  <a:pt x="9228682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4981655" y="605633"/>
            <a:ext cx="8324690" cy="1261689"/>
            <a:chOff x="0" y="0"/>
            <a:chExt cx="11099586" cy="1682252"/>
          </a:xfrm>
        </p:grpSpPr>
        <p:sp>
          <p:nvSpPr>
            <p:cNvPr id="10" name="AutoShape 10"/>
            <p:cNvSpPr/>
            <p:nvPr/>
          </p:nvSpPr>
          <p:spPr>
            <a:xfrm>
              <a:off x="1997630" y="1580652"/>
              <a:ext cx="7104327" cy="0"/>
            </a:xfrm>
            <a:prstGeom prst="line">
              <a:avLst/>
            </a:prstGeom>
            <a:ln w="203200" cap="flat">
              <a:solidFill>
                <a:srgbClr val="8A838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11099586" cy="162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8"/>
                </a:lnSpc>
              </a:pPr>
              <a:r>
                <a:rPr lang="en-US" sz="7327" b="1" spc="688">
                  <a:solidFill>
                    <a:srgbClr val="253754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RGPSS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74596" y="3648026"/>
            <a:ext cx="2601028" cy="2743474"/>
            <a:chOff x="0" y="0"/>
            <a:chExt cx="770598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0598" cy="812800"/>
            </a:xfrm>
            <a:custGeom>
              <a:avLst/>
              <a:gdLst/>
              <a:ahLst/>
              <a:cxnLst/>
              <a:rect l="l" t="t" r="r" b="b"/>
              <a:pathLst>
                <a:path w="770598" h="812800">
                  <a:moveTo>
                    <a:pt x="98224" y="0"/>
                  </a:moveTo>
                  <a:lnTo>
                    <a:pt x="672374" y="0"/>
                  </a:lnTo>
                  <a:cubicBezTo>
                    <a:pt x="726622" y="0"/>
                    <a:pt x="770598" y="43976"/>
                    <a:pt x="770598" y="98224"/>
                  </a:cubicBezTo>
                  <a:lnTo>
                    <a:pt x="770598" y="714576"/>
                  </a:lnTo>
                  <a:cubicBezTo>
                    <a:pt x="770598" y="768824"/>
                    <a:pt x="726622" y="812800"/>
                    <a:pt x="672374" y="812800"/>
                  </a:cubicBezTo>
                  <a:lnTo>
                    <a:pt x="98224" y="812800"/>
                  </a:lnTo>
                  <a:cubicBezTo>
                    <a:pt x="43976" y="812800"/>
                    <a:pt x="0" y="768824"/>
                    <a:pt x="0" y="714576"/>
                  </a:cubicBezTo>
                  <a:lnTo>
                    <a:pt x="0" y="98224"/>
                  </a:lnTo>
                  <a:cubicBezTo>
                    <a:pt x="0" y="43976"/>
                    <a:pt x="43976" y="0"/>
                    <a:pt x="98224" y="0"/>
                  </a:cubicBezTo>
                  <a:close/>
                </a:path>
              </a:pathLst>
            </a:custGeom>
            <a:blipFill>
              <a:blip r:embed="rId9"/>
              <a:stretch>
                <a:fillRect l="-18714" r="-1871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562063" y="5968575"/>
            <a:ext cx="3219364" cy="3121654"/>
            <a:chOff x="0" y="0"/>
            <a:chExt cx="876658" cy="850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31633" y="5982863"/>
            <a:ext cx="3219364" cy="3121654"/>
            <a:chOff x="0" y="0"/>
            <a:chExt cx="876658" cy="850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171708" y="3452256"/>
            <a:ext cx="2871808" cy="2803929"/>
          </a:xfrm>
          <a:custGeom>
            <a:avLst/>
            <a:gdLst/>
            <a:ahLst/>
            <a:cxnLst/>
            <a:rect l="l" t="t" r="r" b="b"/>
            <a:pathLst>
              <a:path w="2871808" h="2803929">
                <a:moveTo>
                  <a:pt x="0" y="0"/>
                </a:moveTo>
                <a:lnTo>
                  <a:pt x="2871808" y="0"/>
                </a:lnTo>
                <a:lnTo>
                  <a:pt x="2871808" y="2803930"/>
                </a:lnTo>
                <a:lnTo>
                  <a:pt x="0" y="28039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937003" y="5982863"/>
            <a:ext cx="3219364" cy="3121654"/>
            <a:chOff x="0" y="0"/>
            <a:chExt cx="876658" cy="8500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12991" y="3000236"/>
            <a:ext cx="3562281" cy="2832013"/>
          </a:xfrm>
          <a:custGeom>
            <a:avLst/>
            <a:gdLst/>
            <a:ahLst/>
            <a:cxnLst/>
            <a:rect l="l" t="t" r="r" b="b"/>
            <a:pathLst>
              <a:path w="3562281" h="2832013">
                <a:moveTo>
                  <a:pt x="0" y="0"/>
                </a:moveTo>
                <a:lnTo>
                  <a:pt x="3562280" y="0"/>
                </a:lnTo>
                <a:lnTo>
                  <a:pt x="3562280" y="2832013"/>
                </a:lnTo>
                <a:lnTo>
                  <a:pt x="0" y="2832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262866" y="2184537"/>
            <a:ext cx="5762268" cy="51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  <a:spcBef>
                <a:spcPct val="0"/>
              </a:spcBef>
            </a:pPr>
            <a:r>
              <a:rPr lang="en-US" sz="3005" b="1" spc="66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Artículo</a:t>
            </a:r>
            <a:r>
              <a:rPr lang="en-US" sz="3005" b="1" spc="66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38.</a:t>
            </a:r>
            <a:r>
              <a:rPr lang="en-US" sz="3005" spc="66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Baja del </a:t>
            </a:r>
            <a:r>
              <a:rPr lang="en-US" sz="3005" spc="66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3005" spc="66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social.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24416" y="6343875"/>
            <a:ext cx="2920220" cy="255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spc="5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se presente a realizar su servicio social en la fecha señalada en el oficio de comisión.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  <a:endParaRPr lang="en-US" sz="2436" spc="5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617685" y="6920610"/>
            <a:ext cx="2920220" cy="126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spc="5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Renuncie</a:t>
            </a:r>
            <a:r>
              <a:rPr lang="en-US" sz="2436" spc="5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2436" spc="5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prestar</a:t>
            </a:r>
            <a:r>
              <a:rPr lang="en-US" sz="2436" spc="5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436" spc="5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436" spc="5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  <a:endParaRPr lang="en-US" sz="2436" spc="5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030804" y="6496278"/>
            <a:ext cx="3012712" cy="206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sz="1962" spc="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cumpla con las actividades asignadas, según lo convenido o establecido en el programa correspondiente</a:t>
            </a:r>
          </a:p>
          <a:p>
            <a:pPr algn="ctr">
              <a:lnSpc>
                <a:spcPts val="2883"/>
              </a:lnSpc>
              <a:spcBef>
                <a:spcPct val="0"/>
              </a:spcBef>
            </a:pPr>
            <a:endParaRPr lang="en-US" sz="1962" spc="4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4038935" y="9473478"/>
            <a:ext cx="10210131" cy="454133"/>
            <a:chOff x="0" y="0"/>
            <a:chExt cx="13613508" cy="605511"/>
          </a:xfrm>
        </p:grpSpPr>
        <p:sp>
          <p:nvSpPr>
            <p:cNvPr id="40" name="Freeform 40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340022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804970" y="1287190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8" y="0"/>
                </a:lnTo>
                <a:lnTo>
                  <a:pt x="19305538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553323" y="1021967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 dirty="0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UNIVERSITARIAS </a:t>
            </a:r>
          </a:p>
          <a:p>
            <a:pPr algn="ctr">
              <a:lnSpc>
                <a:spcPts val="10258"/>
              </a:lnSpc>
            </a:pPr>
            <a:endParaRPr lang="en-US" sz="7327" b="1" spc="688" dirty="0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983679" y="3086100"/>
            <a:ext cx="9460061" cy="54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Rectoría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Secretaría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Académica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Secretaría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Administrativa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•3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Divisiones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•10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Departamentos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•3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Centros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Investigación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•9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Coordinaciones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área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•19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Coordinaciones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carrera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•Radio Universidad.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Preparatoria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Regional de Puerto Vallarta y Modulo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Ixtapa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414839"/>
            <a:ext cx="3939291" cy="23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•Unidad de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Social 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•CAI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•CISIGAMECO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•CIDE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•CUCOSTA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Sede</a:t>
            </a: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Tomatlán</a:t>
            </a:r>
            <a:endParaRPr lang="en-US" sz="2716" spc="59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BF07D1F2-4753-40A3-9DFD-BDDE119B23D2}"/>
              </a:ext>
            </a:extLst>
          </p:cNvPr>
          <p:cNvSpPr txBox="1"/>
          <p:nvPr/>
        </p:nvSpPr>
        <p:spPr>
          <a:xfrm>
            <a:off x="4038935" y="9539692"/>
            <a:ext cx="6175315" cy="3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  <a:spcBef>
                <a:spcPct val="0"/>
              </a:spcBef>
            </a:pPr>
            <a:r>
              <a: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 </a:t>
            </a:r>
            <a:r>
              <a:rPr lang="en-US" sz="2061" b="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cucosta</a:t>
            </a:r>
            <a:endParaRPr lang="en-US" sz="2061" b="1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5" name="Group 39">
            <a:extLst>
              <a:ext uri="{FF2B5EF4-FFF2-40B4-BE49-F238E27FC236}">
                <a16:creationId xmlns:a16="http://schemas.microsoft.com/office/drawing/2014/main" id="{6D982A5F-CEF1-4E01-BF4B-92A5A7926253}"/>
              </a:ext>
            </a:extLst>
          </p:cNvPr>
          <p:cNvGrpSpPr/>
          <p:nvPr/>
        </p:nvGrpSpPr>
        <p:grpSpPr>
          <a:xfrm>
            <a:off x="4038935" y="9473478"/>
            <a:ext cx="10210131" cy="454133"/>
            <a:chOff x="0" y="0"/>
            <a:chExt cx="13613508" cy="605511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E8C0308C-23DA-482D-944F-0FC2562AD89B}"/>
                </a:ext>
              </a:extLst>
            </p:cNvPr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41">
              <a:extLst>
                <a:ext uri="{FF2B5EF4-FFF2-40B4-BE49-F238E27FC236}">
                  <a16:creationId xmlns:a16="http://schemas.microsoft.com/office/drawing/2014/main" id="{BE7331CF-E733-4EDA-86E0-2757242735AD}"/>
                </a:ext>
              </a:extLst>
            </p:cNvPr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0B6F68F8-04A6-4DD7-BB71-1A25506B32E8}"/>
                </a:ext>
              </a:extLst>
            </p:cNvPr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1318</Words>
  <Application>Microsoft Office PowerPoint</Application>
  <PresentationFormat>Personalizado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Garamond</vt:lpstr>
      <vt:lpstr>Glacial Indifference Bold</vt:lpstr>
      <vt:lpstr>Garamond Bold</vt:lpstr>
      <vt:lpstr>Calibri</vt:lpstr>
      <vt:lpstr>Arial</vt:lpstr>
      <vt:lpstr>Arimo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SOCIAL</dc:title>
  <cp:lastModifiedBy>Juventino Espinoza Castillo</cp:lastModifiedBy>
  <cp:revision>12</cp:revision>
  <dcterms:created xsi:type="dcterms:W3CDTF">2006-08-16T00:00:00Z</dcterms:created>
  <dcterms:modified xsi:type="dcterms:W3CDTF">2025-05-14T16:04:44Z</dcterms:modified>
  <dc:identifier>DAGWR8ck_Yg</dc:identifier>
</cp:coreProperties>
</file>