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8288000" cy="10287000"/>
  <p:notesSz cx="6858000" cy="9144000"/>
  <p:embeddedFontLst>
    <p:embeddedFont>
      <p:font typeface="Arimo" panose="020B0604020202020204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Garamond" panose="02020404030301010803" pitchFamily="18" charset="0"/>
      <p:regular r:id="rId34"/>
      <p:bold r:id="rId35"/>
      <p:italic r:id="rId36"/>
    </p:embeddedFont>
    <p:embeddedFont>
      <p:font typeface="Garamond Bold" panose="020B0604020202020204" charset="0"/>
      <p:regular r:id="rId37"/>
    </p:embeddedFont>
    <p:embeddedFont>
      <p:font typeface="Glacial Indifference" panose="020B0604020202020204" charset="0"/>
      <p:regular r:id="rId38"/>
    </p:embeddedFont>
    <p:embeddedFont>
      <p:font typeface="Glacial Indifference 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9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12" Type="http://schemas.openxmlformats.org/officeDocument/2006/relationships/image" Target="../media/image64.png"/><Relationship Id="rId2" Type="http://schemas.openxmlformats.org/officeDocument/2006/relationships/image" Target="../media/image15.png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63.png"/><Relationship Id="rId5" Type="http://schemas.openxmlformats.org/officeDocument/2006/relationships/image" Target="../media/image22.sv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21.pn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Relationship Id="rId9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Nc3Pq1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47.svg"/><Relationship Id="rId7" Type="http://schemas.openxmlformats.org/officeDocument/2006/relationships/image" Target="../media/image7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openxmlformats.org/officeDocument/2006/relationships/image" Target="../media/image22.svg"/><Relationship Id="rId10" Type="http://schemas.openxmlformats.org/officeDocument/2006/relationships/image" Target="../media/image12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svg"/><Relationship Id="rId7" Type="http://schemas.openxmlformats.org/officeDocument/2006/relationships/image" Target="../media/image24.svg"/><Relationship Id="rId12" Type="http://schemas.openxmlformats.org/officeDocument/2006/relationships/image" Target="../media/image3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0.png"/><Relationship Id="rId5" Type="http://schemas.openxmlformats.org/officeDocument/2006/relationships/image" Target="../media/image22.svg"/><Relationship Id="rId10" Type="http://schemas.openxmlformats.org/officeDocument/2006/relationships/image" Target="../media/image29.sv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43.svg"/><Relationship Id="rId3" Type="http://schemas.openxmlformats.org/officeDocument/2006/relationships/image" Target="../media/image37.svg"/><Relationship Id="rId7" Type="http://schemas.openxmlformats.org/officeDocument/2006/relationships/image" Target="../media/image3.png"/><Relationship Id="rId12" Type="http://schemas.openxmlformats.org/officeDocument/2006/relationships/image" Target="../media/image42.png"/><Relationship Id="rId2" Type="http://schemas.openxmlformats.org/officeDocument/2006/relationships/image" Target="../media/image36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image" Target="../media/image41.svg"/><Relationship Id="rId5" Type="http://schemas.openxmlformats.org/officeDocument/2006/relationships/image" Target="../media/image1.png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image" Target="../media/image38.jpe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982806">
            <a:off x="628870" y="6707177"/>
            <a:ext cx="6673590" cy="8952377"/>
          </a:xfrm>
          <a:custGeom>
            <a:avLst/>
            <a:gdLst/>
            <a:ahLst/>
            <a:cxnLst/>
            <a:rect l="l" t="t" r="r" b="b"/>
            <a:pathLst>
              <a:path w="6673590" h="8952377">
                <a:moveTo>
                  <a:pt x="0" y="0"/>
                </a:moveTo>
                <a:lnTo>
                  <a:pt x="6673590" y="0"/>
                </a:lnTo>
                <a:lnTo>
                  <a:pt x="6673590" y="8952377"/>
                </a:lnTo>
                <a:lnTo>
                  <a:pt x="0" y="89523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6501204">
            <a:off x="14045151" y="-6405158"/>
            <a:ext cx="8807178" cy="11814508"/>
          </a:xfrm>
          <a:custGeom>
            <a:avLst/>
            <a:gdLst/>
            <a:ahLst/>
            <a:cxnLst/>
            <a:rect l="l" t="t" r="r" b="b"/>
            <a:pathLst>
              <a:path w="8807178" h="11814508">
                <a:moveTo>
                  <a:pt x="0" y="0"/>
                </a:moveTo>
                <a:lnTo>
                  <a:pt x="8807178" y="0"/>
                </a:lnTo>
                <a:lnTo>
                  <a:pt x="8807178" y="11814508"/>
                </a:lnTo>
                <a:lnTo>
                  <a:pt x="0" y="118145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10571821">
            <a:off x="12082654" y="8155736"/>
            <a:ext cx="5947318" cy="7978109"/>
          </a:xfrm>
          <a:custGeom>
            <a:avLst/>
            <a:gdLst/>
            <a:ahLst/>
            <a:cxnLst/>
            <a:rect l="l" t="t" r="r" b="b"/>
            <a:pathLst>
              <a:path w="5947318" h="7978109">
                <a:moveTo>
                  <a:pt x="0" y="0"/>
                </a:moveTo>
                <a:lnTo>
                  <a:pt x="5947317" y="0"/>
                </a:lnTo>
                <a:lnTo>
                  <a:pt x="5947317" y="7978110"/>
                </a:lnTo>
                <a:lnTo>
                  <a:pt x="0" y="79781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5114765">
            <a:off x="12987831" y="6872055"/>
            <a:ext cx="8542938" cy="7393525"/>
          </a:xfrm>
          <a:custGeom>
            <a:avLst/>
            <a:gdLst/>
            <a:ahLst/>
            <a:cxnLst/>
            <a:rect l="l" t="t" r="r" b="b"/>
            <a:pathLst>
              <a:path w="8542938" h="7393525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-5058328">
            <a:off x="15283649" y="-4529354"/>
            <a:ext cx="7156478" cy="6935278"/>
          </a:xfrm>
          <a:custGeom>
            <a:avLst/>
            <a:gdLst/>
            <a:ahLst/>
            <a:cxnLst/>
            <a:rect l="l" t="t" r="r" b="b"/>
            <a:pathLst>
              <a:path w="7156478" h="6935278">
                <a:moveTo>
                  <a:pt x="0" y="0"/>
                </a:moveTo>
                <a:lnTo>
                  <a:pt x="7156479" y="0"/>
                </a:lnTo>
                <a:lnTo>
                  <a:pt x="7156479" y="6935278"/>
                </a:lnTo>
                <a:lnTo>
                  <a:pt x="0" y="69352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6800871">
            <a:off x="-4271469" y="-4194666"/>
            <a:ext cx="8542938" cy="7393525"/>
          </a:xfrm>
          <a:custGeom>
            <a:avLst/>
            <a:gdLst/>
            <a:ahLst/>
            <a:cxnLst/>
            <a:rect l="l" t="t" r="r" b="b"/>
            <a:pathLst>
              <a:path w="8542938" h="7393525">
                <a:moveTo>
                  <a:pt x="0" y="0"/>
                </a:moveTo>
                <a:lnTo>
                  <a:pt x="8542938" y="0"/>
                </a:lnTo>
                <a:lnTo>
                  <a:pt x="8542938" y="7393525"/>
                </a:lnTo>
                <a:lnTo>
                  <a:pt x="0" y="73935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3493371" y="39764"/>
            <a:ext cx="11301259" cy="2260252"/>
          </a:xfrm>
          <a:custGeom>
            <a:avLst/>
            <a:gdLst/>
            <a:ahLst/>
            <a:cxnLst/>
            <a:rect l="l" t="t" r="r" b="b"/>
            <a:pathLst>
              <a:path w="11301259" h="2260252">
                <a:moveTo>
                  <a:pt x="0" y="0"/>
                </a:moveTo>
                <a:lnTo>
                  <a:pt x="11301258" y="0"/>
                </a:lnTo>
                <a:lnTo>
                  <a:pt x="11301258" y="2260252"/>
                </a:lnTo>
                <a:lnTo>
                  <a:pt x="0" y="226025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073039" y="2842941"/>
            <a:ext cx="11301259" cy="4690022"/>
          </a:xfrm>
          <a:custGeom>
            <a:avLst/>
            <a:gdLst/>
            <a:ahLst/>
            <a:cxnLst/>
            <a:rect l="l" t="t" r="r" b="b"/>
            <a:pathLst>
              <a:path w="11301259" h="4690022">
                <a:moveTo>
                  <a:pt x="0" y="0"/>
                </a:moveTo>
                <a:lnTo>
                  <a:pt x="11301259" y="0"/>
                </a:lnTo>
                <a:lnTo>
                  <a:pt x="11301259" y="4690022"/>
                </a:lnTo>
                <a:lnTo>
                  <a:pt x="0" y="46900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61254" y="8328554"/>
            <a:ext cx="5993505" cy="1578819"/>
          </a:xfrm>
          <a:custGeom>
            <a:avLst/>
            <a:gdLst/>
            <a:ahLst/>
            <a:cxnLst/>
            <a:rect l="l" t="t" r="r" b="b"/>
            <a:pathLst>
              <a:path w="5993505" h="1578819">
                <a:moveTo>
                  <a:pt x="0" y="0"/>
                </a:moveTo>
                <a:lnTo>
                  <a:pt x="5993505" y="0"/>
                </a:lnTo>
                <a:lnTo>
                  <a:pt x="5993505" y="1578819"/>
                </a:lnTo>
                <a:lnTo>
                  <a:pt x="0" y="157881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841" r="-841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163" y="-4614531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948172" y="917569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9" y="0"/>
                </a:lnTo>
                <a:lnTo>
                  <a:pt x="19305539" y="3249078"/>
                </a:lnTo>
                <a:lnTo>
                  <a:pt x="0" y="324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05813" y="206110"/>
            <a:ext cx="17457324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DEPENDENCIAS EXTERNAS </a:t>
            </a:r>
          </a:p>
          <a:p>
            <a:pPr algn="ctr">
              <a:lnSpc>
                <a:spcPts val="10258"/>
              </a:lnSpc>
            </a:pPr>
            <a:endParaRPr lang="en-US" sz="7327" b="1" spc="688">
              <a:solidFill>
                <a:srgbClr val="EDE8E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395134" y="4124850"/>
            <a:ext cx="10936835" cy="3779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•Fundación Asistencial para Personas con Síndrome de Down, A.C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•Colegio de Arquitectos de Puerto Vallarta del Estado de Jalisco, A.C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•Pro-Museo Centro de Arte Puerto Vallarta A.C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•Centros de Integración Juvenil A.C. Puerto Vallarta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•Pasitos de Luz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-238341" y="3523196"/>
            <a:ext cx="5660766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ASOCIACIONES CIVILES: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88109" y="6466146"/>
            <a:ext cx="5660766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DEPENDENCIAS ESTATALES: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32328" y="7076130"/>
            <a:ext cx="10936835" cy="269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•Instituto Estatal para la Educacion de Jóvenes y Adultos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•Escuela Secundaria General N° 84 Dr. Valentin Gomez Farias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•Consejo Estatal para el Fomento Deportivo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•Fondo Jalisco de Fomento Empresarial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163" y="-4614531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948172" y="1033884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9" y="0"/>
                </a:lnTo>
                <a:lnTo>
                  <a:pt x="19305539" y="3249078"/>
                </a:lnTo>
                <a:lnTo>
                  <a:pt x="0" y="324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15338" y="120385"/>
            <a:ext cx="17457324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DEPENDENCIAS EXTERNAS </a:t>
            </a:r>
          </a:p>
          <a:p>
            <a:pPr algn="ctr">
              <a:lnSpc>
                <a:spcPts val="10258"/>
              </a:lnSpc>
            </a:pPr>
            <a:endParaRPr lang="en-US" sz="7327" b="1" spc="688">
              <a:solidFill>
                <a:srgbClr val="EDE8E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810472" y="4688652"/>
            <a:ext cx="10936835" cy="2696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Consejo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Municipal del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Deporte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(COMUDE)</a:t>
            </a:r>
          </a:p>
          <a:p>
            <a:pPr algn="l">
              <a:lnSpc>
                <a:spcPts val="4322"/>
              </a:lnSpc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•DIF Puerto Vallarta</a:t>
            </a:r>
          </a:p>
          <a:p>
            <a:pPr algn="l">
              <a:lnSpc>
                <a:spcPts val="4322"/>
              </a:lnSpc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•Cruz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Roja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Mexicana,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Delegación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Puerto Vallarta</a:t>
            </a:r>
          </a:p>
          <a:p>
            <a:pPr algn="l">
              <a:lnSpc>
                <a:spcPts val="4322"/>
              </a:lnSpc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15338" y="4188022"/>
            <a:ext cx="5660766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 MUNICIPALES: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866379" y="6071184"/>
            <a:ext cx="5660766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 FEDERALES: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343885" y="6782193"/>
            <a:ext cx="10936835" cy="1071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•Instituto Nacional de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Migración</a:t>
            </a:r>
            <a:endParaRPr lang="en-US" sz="3087" spc="67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3756065" y="9429750"/>
            <a:ext cx="10210131" cy="454133"/>
            <a:chOff x="0" y="0"/>
            <a:chExt cx="13613508" cy="605511"/>
          </a:xfrm>
        </p:grpSpPr>
        <p:sp>
          <p:nvSpPr>
            <p:cNvPr id="13" name="Freeform 13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798440" y="8674852"/>
            <a:ext cx="16820554" cy="525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8"/>
              </a:lnSpc>
              <a:spcBef>
                <a:spcPct val="0"/>
              </a:spcBef>
            </a:pP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Las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publicación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 plazas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será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a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partir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miércoles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22 de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enero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del 2025 </a:t>
            </a:r>
            <a:r>
              <a:rPr lang="en-US" sz="3105" b="1" spc="68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en</a:t>
            </a:r>
            <a:r>
              <a:rPr lang="en-US" sz="3105" b="1" spc="68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ss.siiau.udg.mx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5925">
            <a:off x="3142738" y="-769394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8466276" y="-9590538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283157">
            <a:off x="-1501206" y="7329841"/>
            <a:ext cx="5624862" cy="7545546"/>
          </a:xfrm>
          <a:custGeom>
            <a:avLst/>
            <a:gdLst/>
            <a:ahLst/>
            <a:cxnLst/>
            <a:rect l="l" t="t" r="r" b="b"/>
            <a:pathLst>
              <a:path w="5624862" h="7545546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770156">
            <a:off x="-2166950" y="-1736446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2770156">
            <a:off x="15393997" y="8161216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8" name="Freeform 8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3586465" y="7129047"/>
            <a:ext cx="11301259" cy="1186632"/>
          </a:xfrm>
          <a:custGeom>
            <a:avLst/>
            <a:gdLst/>
            <a:ahLst/>
            <a:cxnLst/>
            <a:rect l="l" t="t" r="r" b="b"/>
            <a:pathLst>
              <a:path w="11301259" h="1186632">
                <a:moveTo>
                  <a:pt x="0" y="0"/>
                </a:moveTo>
                <a:lnTo>
                  <a:pt x="11301259" y="0"/>
                </a:lnTo>
                <a:lnTo>
                  <a:pt x="11301259" y="1186632"/>
                </a:lnTo>
                <a:lnTo>
                  <a:pt x="0" y="11866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364814" y="1184914"/>
            <a:ext cx="11294516" cy="102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8"/>
              </a:lnSpc>
            </a:pPr>
            <a:r>
              <a:rPr lang="en-US" sz="6027" b="1" spc="56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CONVENIOS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10809" y="2862569"/>
            <a:ext cx="16648521" cy="2301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</a:pP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Se puede realizar convenios con 3 tipos de dependencias: </a:t>
            </a:r>
            <a:r>
              <a:rPr lang="en-US" sz="5046" b="1">
                <a:solidFill>
                  <a:srgbClr val="152540"/>
                </a:solidFill>
                <a:latin typeface="Garamond Bold"/>
                <a:ea typeface="Garamond Bold"/>
                <a:cs typeface="Garamond Bold"/>
                <a:sym typeface="Garamond Bold"/>
              </a:rPr>
              <a:t>Asociaciones Civiles, Ayuntamientos y Organismos Públicos.</a:t>
            </a:r>
          </a:p>
          <a:p>
            <a:pPr algn="ctr">
              <a:lnSpc>
                <a:spcPts val="6005"/>
              </a:lnSpc>
              <a:spcBef>
                <a:spcPct val="0"/>
              </a:spcBef>
            </a:pPr>
            <a:endParaRPr lang="en-US" sz="5046" b="1">
              <a:solidFill>
                <a:srgbClr val="15254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403226" y="5991556"/>
            <a:ext cx="9481547" cy="480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62"/>
              </a:lnSpc>
              <a:spcBef>
                <a:spcPct val="0"/>
              </a:spcBef>
            </a:pPr>
            <a:r>
              <a:rPr lang="en-US" sz="3161" b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serviciosocial.udg.mx/Convenios/ConveniosVigentes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9740" y="4870723"/>
            <a:ext cx="16648521" cy="777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  <a:spcBef>
                <a:spcPct val="0"/>
              </a:spcBef>
            </a:pP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Los convenios vigentes se pueden consultar en: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5925">
            <a:off x="3142738" y="-769394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8466276" y="-9590538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283157">
            <a:off x="-1501206" y="7329841"/>
            <a:ext cx="5624862" cy="7545546"/>
          </a:xfrm>
          <a:custGeom>
            <a:avLst/>
            <a:gdLst/>
            <a:ahLst/>
            <a:cxnLst/>
            <a:rect l="l" t="t" r="r" b="b"/>
            <a:pathLst>
              <a:path w="5624862" h="7545546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770156">
            <a:off x="-2577184" y="-2165857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 rot="2770156">
            <a:off x="15710816" y="8522875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8" name="Freeform 8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0198004" y="739723"/>
            <a:ext cx="5315512" cy="3546623"/>
          </a:xfrm>
          <a:custGeom>
            <a:avLst/>
            <a:gdLst/>
            <a:ahLst/>
            <a:cxnLst/>
            <a:rect l="l" t="t" r="r" b="b"/>
            <a:pathLst>
              <a:path w="5315512" h="3546623">
                <a:moveTo>
                  <a:pt x="0" y="0"/>
                </a:moveTo>
                <a:lnTo>
                  <a:pt x="5315512" y="0"/>
                </a:lnTo>
                <a:lnTo>
                  <a:pt x="5315512" y="3546623"/>
                </a:lnTo>
                <a:lnTo>
                  <a:pt x="0" y="354662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869671" y="2070970"/>
            <a:ext cx="11294516" cy="102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8"/>
              </a:lnSpc>
            </a:pPr>
            <a:r>
              <a:rPr lang="en-US" sz="6027" b="1" spc="56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CONVENIOS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774484" y="5211106"/>
            <a:ext cx="12739032" cy="3063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</a:pP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Para realizar un convenio deberás de entrar a </a:t>
            </a:r>
            <a:r>
              <a:rPr lang="en-US" sz="5046" b="1">
                <a:solidFill>
                  <a:srgbClr val="152540"/>
                </a:solidFill>
                <a:latin typeface="Garamond Bold"/>
                <a:ea typeface="Garamond Bold"/>
                <a:cs typeface="Garamond Bold"/>
                <a:sym typeface="Garamond Bold"/>
              </a:rPr>
              <a:t>www.serviciosocial.udg.mx</a:t>
            </a: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y el tiempo estimado de la realización del convenio es de 1 mes.</a:t>
            </a:r>
          </a:p>
          <a:p>
            <a:pPr algn="ctr">
              <a:lnSpc>
                <a:spcPts val="6005"/>
              </a:lnSpc>
              <a:spcBef>
                <a:spcPct val="0"/>
              </a:spcBef>
            </a:pPr>
            <a:endParaRPr lang="en-US" sz="5046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5925">
            <a:off x="3142738" y="-769394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8466276" y="-9876666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283157">
            <a:off x="-1501206" y="7329841"/>
            <a:ext cx="5624862" cy="7545546"/>
          </a:xfrm>
          <a:custGeom>
            <a:avLst/>
            <a:gdLst/>
            <a:ahLst/>
            <a:cxnLst/>
            <a:rect l="l" t="t" r="r" b="b"/>
            <a:pathLst>
              <a:path w="5624862" h="7545546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2770156">
            <a:off x="-2977234" y="-2213482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7" name="Freeform 7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8" name="TextBox 8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0" name="AutoShape 10"/>
          <p:cNvSpPr/>
          <p:nvPr/>
        </p:nvSpPr>
        <p:spPr>
          <a:xfrm>
            <a:off x="6479877" y="2631936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>
            <a:off x="9795348" y="3277129"/>
            <a:ext cx="7908987" cy="5981171"/>
          </a:xfrm>
          <a:custGeom>
            <a:avLst/>
            <a:gdLst/>
            <a:ahLst/>
            <a:cxnLst/>
            <a:rect l="l" t="t" r="r" b="b"/>
            <a:pathLst>
              <a:path w="7908987" h="5981171">
                <a:moveTo>
                  <a:pt x="0" y="0"/>
                </a:moveTo>
                <a:lnTo>
                  <a:pt x="7908987" y="0"/>
                </a:lnTo>
                <a:lnTo>
                  <a:pt x="7908987" y="5981171"/>
                </a:lnTo>
                <a:lnTo>
                  <a:pt x="0" y="598117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418878" y="217368"/>
            <a:ext cx="13450244" cy="2094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38"/>
              </a:lnSpc>
            </a:pPr>
            <a:r>
              <a:rPr lang="en-US" sz="6027" b="1" spc="56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REQUISITOS PARA EL INICIO DEL SERVICIO SOCIAL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44831" y="3842958"/>
            <a:ext cx="8399169" cy="5349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</a:pP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Para el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registro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al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servicio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social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debes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contar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con un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porcentaje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créditos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, de no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completar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el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porcentaje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mínimo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, no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podrás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realizar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tu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servicio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en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el </a:t>
            </a:r>
            <a:r>
              <a:rPr lang="en-US" sz="5046" dirty="0" err="1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calendario</a:t>
            </a:r>
            <a:r>
              <a:rPr lang="en-US" sz="5046" dirty="0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2025-A.</a:t>
            </a:r>
          </a:p>
          <a:p>
            <a:pPr algn="ctr">
              <a:lnSpc>
                <a:spcPts val="6005"/>
              </a:lnSpc>
              <a:spcBef>
                <a:spcPct val="0"/>
              </a:spcBef>
            </a:pPr>
            <a:endParaRPr lang="en-US" sz="5046" dirty="0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15005" y="-66675"/>
            <a:ext cx="8324690" cy="2575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6000" b="1" spc="688" dirty="0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REGISTRO</a:t>
            </a:r>
            <a:r>
              <a:rPr lang="en-US" sz="7327" b="1" spc="688" dirty="0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 DE </a:t>
            </a:r>
            <a:r>
              <a:rPr lang="en-US" sz="6000" b="1" spc="688" dirty="0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ALUMNOS</a:t>
            </a:r>
            <a:endParaRPr lang="en-US" sz="7327" b="1" spc="688" dirty="0">
              <a:solidFill>
                <a:srgbClr val="253754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3" name="Freeform 3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6"/>
          <p:cNvSpPr/>
          <p:nvPr/>
        </p:nvSpPr>
        <p:spPr>
          <a:xfrm>
            <a:off x="6613227" y="1278544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343400" y="3349474"/>
            <a:ext cx="9871896" cy="6155159"/>
          </a:xfrm>
          <a:custGeom>
            <a:avLst/>
            <a:gdLst/>
            <a:ahLst/>
            <a:cxnLst/>
            <a:rect l="l" t="t" r="r" b="b"/>
            <a:pathLst>
              <a:path w="9571092" h="5694800">
                <a:moveTo>
                  <a:pt x="0" y="0"/>
                </a:moveTo>
                <a:lnTo>
                  <a:pt x="9571092" y="0"/>
                </a:lnTo>
                <a:lnTo>
                  <a:pt x="9571092" y="5694800"/>
                </a:lnTo>
                <a:lnTo>
                  <a:pt x="0" y="569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952784" y="9485879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ss.siiau.udg.mx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EC69DA7A-82A6-4D8E-9E52-13C9CE8C1895}"/>
              </a:ext>
            </a:extLst>
          </p:cNvPr>
          <p:cNvSpPr txBox="1"/>
          <p:nvPr/>
        </p:nvSpPr>
        <p:spPr>
          <a:xfrm>
            <a:off x="2911261" y="2284492"/>
            <a:ext cx="12465478" cy="59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Del 19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noviembre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2024 al 17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enero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</a:t>
            </a: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2C04C946-D1A7-4B7D-8F9F-634F852DD870}"/>
              </a:ext>
            </a:extLst>
          </p:cNvPr>
          <p:cNvSpPr txBox="1"/>
          <p:nvPr/>
        </p:nvSpPr>
        <p:spPr>
          <a:xfrm>
            <a:off x="2819434" y="2752964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Dirígete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al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menú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: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alumno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» general »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datos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personales</a:t>
            </a:r>
            <a:endParaRPr lang="en-US" sz="3605" spc="79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5048"/>
              </a:lnSpc>
            </a:pPr>
            <a:endParaRPr lang="en-US" sz="3605" spc="79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8268253" y="343424"/>
            <a:ext cx="9454869" cy="8225736"/>
          </a:xfrm>
          <a:custGeom>
            <a:avLst/>
            <a:gdLst/>
            <a:ahLst/>
            <a:cxnLst/>
            <a:rect l="l" t="t" r="r" b="b"/>
            <a:pathLst>
              <a:path w="9454869" h="8225736">
                <a:moveTo>
                  <a:pt x="0" y="0"/>
                </a:moveTo>
                <a:lnTo>
                  <a:pt x="9454869" y="0"/>
                </a:lnTo>
                <a:lnTo>
                  <a:pt x="9454869" y="8225735"/>
                </a:lnTo>
                <a:lnTo>
                  <a:pt x="0" y="82257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157024" y="2569919"/>
            <a:ext cx="6466419" cy="5080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Deberás </a:t>
            </a:r>
            <a:r>
              <a:rPr lang="en-US" sz="3605" b="1" spc="79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actualizar </a:t>
            </a: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tus datos personales, recuerda colocar un </a:t>
            </a:r>
            <a:r>
              <a:rPr lang="en-US" sz="3605" b="1" spc="79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correo electrónico</a:t>
            </a: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que utilices ya que por ese medio se te estará informando acerca de las actividades a realizar.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8" name="Group 8"/>
          <p:cNvGrpSpPr/>
          <p:nvPr/>
        </p:nvGrpSpPr>
        <p:grpSpPr>
          <a:xfrm>
            <a:off x="3697916" y="9258300"/>
            <a:ext cx="10210131" cy="454133"/>
            <a:chOff x="0" y="0"/>
            <a:chExt cx="13613508" cy="605511"/>
          </a:xfrm>
        </p:grpSpPr>
        <p:sp>
          <p:nvSpPr>
            <p:cNvPr id="9" name="Freeform 9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5480" y="57150"/>
            <a:ext cx="8324690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REGISTRO DE ALUMNOS</a:t>
            </a:r>
          </a:p>
        </p:txBody>
      </p:sp>
      <p:sp>
        <p:nvSpPr>
          <p:cNvPr id="3" name="Freeform 3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6"/>
          <p:cNvSpPr/>
          <p:nvPr/>
        </p:nvSpPr>
        <p:spPr>
          <a:xfrm>
            <a:off x="6603702" y="1402369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82472" y="4107028"/>
            <a:ext cx="8034931" cy="5955893"/>
          </a:xfrm>
          <a:custGeom>
            <a:avLst/>
            <a:gdLst/>
            <a:ahLst/>
            <a:cxnLst/>
            <a:rect l="l" t="t" r="r" b="b"/>
            <a:pathLst>
              <a:path w="8034931" h="5955893">
                <a:moveTo>
                  <a:pt x="0" y="0"/>
                </a:moveTo>
                <a:lnTo>
                  <a:pt x="8034931" y="0"/>
                </a:lnTo>
                <a:lnTo>
                  <a:pt x="8034931" y="5955892"/>
                </a:lnTo>
                <a:lnTo>
                  <a:pt x="0" y="595589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9962239" y="4066432"/>
            <a:ext cx="7641879" cy="6037084"/>
          </a:xfrm>
          <a:custGeom>
            <a:avLst/>
            <a:gdLst/>
            <a:ahLst/>
            <a:cxnLst/>
            <a:rect l="l" t="t" r="r" b="b"/>
            <a:pathLst>
              <a:path w="7641879" h="6037084">
                <a:moveTo>
                  <a:pt x="0" y="0"/>
                </a:moveTo>
                <a:lnTo>
                  <a:pt x="7641879" y="0"/>
                </a:lnTo>
                <a:lnTo>
                  <a:pt x="7641879" y="6037084"/>
                </a:lnTo>
                <a:lnTo>
                  <a:pt x="0" y="603708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3385874" y="2661864"/>
            <a:ext cx="11763899" cy="59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Del 19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noviembre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2024 al 17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enero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943259" y="3226978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Dirígete al menú: alumno » aspirante » registro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5480" y="57150"/>
            <a:ext cx="8324690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REGISTRO DE ALUMNOS</a:t>
            </a:r>
          </a:p>
        </p:txBody>
      </p:sp>
      <p:sp>
        <p:nvSpPr>
          <p:cNvPr id="3" name="Freeform 3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6"/>
          <p:cNvSpPr/>
          <p:nvPr/>
        </p:nvSpPr>
        <p:spPr>
          <a:xfrm>
            <a:off x="6603702" y="1402369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2608283" y="3436528"/>
            <a:ext cx="4990212" cy="6356958"/>
          </a:xfrm>
          <a:custGeom>
            <a:avLst/>
            <a:gdLst/>
            <a:ahLst/>
            <a:cxnLst/>
            <a:rect l="l" t="t" r="r" b="b"/>
            <a:pathLst>
              <a:path w="4990212" h="6356958">
                <a:moveTo>
                  <a:pt x="0" y="0"/>
                </a:moveTo>
                <a:lnTo>
                  <a:pt x="4990212" y="0"/>
                </a:lnTo>
                <a:lnTo>
                  <a:pt x="4990212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309674" y="2470997"/>
            <a:ext cx="11916299" cy="596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Del 19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noviembre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2024 al 17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enero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10472" y="4688652"/>
            <a:ext cx="10936835" cy="432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•Solicitud de Inscripción (con foto y firma en original)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•Orden de pago de servicio social impresa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•Comprobante de pago original </a:t>
            </a: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(No se aceptan transferencias)</a:t>
            </a:r>
          </a:p>
          <a:p>
            <a:pPr algn="l">
              <a:lnSpc>
                <a:spcPts val="4322"/>
              </a:lnSpc>
            </a:pPr>
            <a:r>
              <a:rPr lang="en-US" sz="3087" spc="67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•Carta laboral original, membretada por la empresa (en caso de solicitar sábados y domingos)</a:t>
            </a:r>
          </a:p>
          <a:p>
            <a:pPr algn="l">
              <a:lnSpc>
                <a:spcPts val="4322"/>
              </a:lnSpc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>
              <a:lnSpc>
                <a:spcPts val="4322"/>
              </a:lnSpc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algn="l">
              <a:lnSpc>
                <a:spcPts val="4322"/>
              </a:lnSpc>
              <a:spcBef>
                <a:spcPct val="0"/>
              </a:spcBef>
            </a:pPr>
            <a:endParaRPr lang="en-US" sz="3087" spc="67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15338" y="4188022"/>
            <a:ext cx="10315912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DOCUMENTACION QUE TENDRAS QUE ENTREGAR EN FISICO: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5338" y="7750741"/>
            <a:ext cx="11419502" cy="415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spc="22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UNICAMENTE SE ACEPTRA DOCUMENTACION COMPLETA Y </a:t>
            </a:r>
            <a:r>
              <a:rPr lang="en-US" sz="2375" b="1" spc="223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ORIGINAL.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15" y="9339353"/>
            <a:ext cx="10210131" cy="454133"/>
            <a:chOff x="0" y="0"/>
            <a:chExt cx="13613508" cy="605511"/>
          </a:xfrm>
        </p:grpSpPr>
        <p:sp>
          <p:nvSpPr>
            <p:cNvPr id="14" name="Freeform 14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2943259" y="3226978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Dirígete al menú: alumno » aspirante » registro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5480" y="57150"/>
            <a:ext cx="8324690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CONSULTA DE</a:t>
            </a:r>
          </a:p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AGENDA.</a:t>
            </a:r>
          </a:p>
        </p:txBody>
      </p:sp>
      <p:sp>
        <p:nvSpPr>
          <p:cNvPr id="3" name="Freeform 3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AutoShape 6"/>
          <p:cNvSpPr/>
          <p:nvPr/>
        </p:nvSpPr>
        <p:spPr>
          <a:xfrm>
            <a:off x="6603702" y="1402369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4357371" y="3926053"/>
            <a:ext cx="9820909" cy="5659299"/>
          </a:xfrm>
          <a:custGeom>
            <a:avLst/>
            <a:gdLst/>
            <a:ahLst/>
            <a:cxnLst/>
            <a:rect l="l" t="t" r="r" b="b"/>
            <a:pathLst>
              <a:path w="9820909" h="5659299">
                <a:moveTo>
                  <a:pt x="0" y="0"/>
                </a:moveTo>
                <a:lnTo>
                  <a:pt x="9820908" y="0"/>
                </a:lnTo>
                <a:lnTo>
                  <a:pt x="9820908" y="5659298"/>
                </a:lnTo>
                <a:lnTo>
                  <a:pt x="0" y="565929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3933301" y="2538039"/>
            <a:ext cx="10669048" cy="61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partir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miércoles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29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enero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943259" y="3226978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Dirígete al menú: alumno » aspirante » ofertas disponibles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2952784" y="9485879"/>
            <a:ext cx="12649132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ss.siiau.udg.mx</a:t>
            </a:r>
          </a:p>
          <a:p>
            <a:pPr algn="ctr">
              <a:lnSpc>
                <a:spcPts val="5048"/>
              </a:lnSpc>
            </a:pPr>
            <a:endParaRPr lang="en-US" sz="3605" spc="79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501204">
            <a:off x="-4899086" y="-7976233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2" y="0"/>
                </a:lnTo>
                <a:lnTo>
                  <a:pt x="9798172" y="13143889"/>
                </a:lnTo>
                <a:lnTo>
                  <a:pt x="0" y="131438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11434890" y="2417332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2" y="0"/>
                </a:lnTo>
                <a:lnTo>
                  <a:pt x="9798172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0301337">
            <a:off x="12007013" y="-3190346"/>
            <a:ext cx="12901483" cy="11165647"/>
          </a:xfrm>
          <a:custGeom>
            <a:avLst/>
            <a:gdLst/>
            <a:ahLst/>
            <a:cxnLst/>
            <a:rect l="l" t="t" r="r" b="b"/>
            <a:pathLst>
              <a:path w="12901483" h="11165647">
                <a:moveTo>
                  <a:pt x="0" y="0"/>
                </a:moveTo>
                <a:lnTo>
                  <a:pt x="12901483" y="0"/>
                </a:lnTo>
                <a:lnTo>
                  <a:pt x="12901483" y="11165647"/>
                </a:lnTo>
                <a:lnTo>
                  <a:pt x="0" y="111656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458160">
            <a:off x="-3775194" y="6616870"/>
            <a:ext cx="8481393" cy="7340260"/>
          </a:xfrm>
          <a:custGeom>
            <a:avLst/>
            <a:gdLst/>
            <a:ahLst/>
            <a:cxnLst/>
            <a:rect l="l" t="t" r="r" b="b"/>
            <a:pathLst>
              <a:path w="8481393" h="7340260">
                <a:moveTo>
                  <a:pt x="0" y="0"/>
                </a:moveTo>
                <a:lnTo>
                  <a:pt x="8481393" y="0"/>
                </a:lnTo>
                <a:lnTo>
                  <a:pt x="8481393" y="7340260"/>
                </a:lnTo>
                <a:lnTo>
                  <a:pt x="0" y="73402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418072" y="333662"/>
            <a:ext cx="4300166" cy="983139"/>
          </a:xfrm>
          <a:custGeom>
            <a:avLst/>
            <a:gdLst/>
            <a:ahLst/>
            <a:cxnLst/>
            <a:rect l="l" t="t" r="r" b="b"/>
            <a:pathLst>
              <a:path w="4300166" h="983139">
                <a:moveTo>
                  <a:pt x="0" y="0"/>
                </a:moveTo>
                <a:lnTo>
                  <a:pt x="4300166" y="0"/>
                </a:lnTo>
                <a:lnTo>
                  <a:pt x="4300166" y="983140"/>
                </a:lnTo>
                <a:lnTo>
                  <a:pt x="0" y="9831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506054" y="7304245"/>
            <a:ext cx="6071765" cy="2982755"/>
          </a:xfrm>
          <a:custGeom>
            <a:avLst/>
            <a:gdLst/>
            <a:ahLst/>
            <a:cxnLst/>
            <a:rect l="l" t="t" r="r" b="b"/>
            <a:pathLst>
              <a:path w="6071765" h="2982755">
                <a:moveTo>
                  <a:pt x="0" y="0"/>
                </a:moveTo>
                <a:lnTo>
                  <a:pt x="6071765" y="0"/>
                </a:lnTo>
                <a:lnTo>
                  <a:pt x="6071765" y="2982755"/>
                </a:lnTo>
                <a:lnTo>
                  <a:pt x="0" y="298275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853888" y="5009018"/>
            <a:ext cx="12212" cy="3448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0"/>
              </a:lnSpc>
              <a:spcBef>
                <a:spcPct val="0"/>
              </a:spcBef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120738" y="2146820"/>
            <a:ext cx="14046524" cy="49399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81"/>
              </a:lnSpc>
              <a:spcBef>
                <a:spcPct val="0"/>
              </a:spcBef>
            </a:pPr>
            <a:r>
              <a:rPr lang="en-US" sz="468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“El servicio social es la </a:t>
            </a:r>
            <a:r>
              <a:rPr lang="en-US" sz="4689" b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actividad formativa y de aplicación de conocimientos</a:t>
            </a:r>
            <a:r>
              <a:rPr lang="en-US" sz="468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que de manera temporal y </a:t>
            </a:r>
            <a:r>
              <a:rPr lang="en-US" sz="4689" b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obligatoria</a:t>
            </a:r>
            <a:r>
              <a:rPr lang="en-US" sz="468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realizan los alumnos o pasantes de la universidad y de las instituciones que imparten programas educativos con reconocimiento de validez oficial de estudios, </a:t>
            </a:r>
            <a:r>
              <a:rPr lang="en-US" sz="4689" b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en beneficio de los diferentes sectores de la sociedad</a:t>
            </a:r>
            <a:r>
              <a:rPr lang="en-US" sz="4689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”.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8941" y="9480191"/>
            <a:ext cx="10210131" cy="454133"/>
            <a:chOff x="0" y="0"/>
            <a:chExt cx="13613508" cy="605511"/>
          </a:xfrm>
        </p:grpSpPr>
        <p:sp>
          <p:nvSpPr>
            <p:cNvPr id="11" name="Freeform 11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</a:t>
              </a:r>
              <a:r>
                <a:rPr lang="en-US" sz="2061" b="1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</a:t>
              </a:r>
              <a:endPara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4078205" y="-5742357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4055481" y="1836833"/>
            <a:ext cx="10607289" cy="7159920"/>
          </a:xfrm>
          <a:custGeom>
            <a:avLst/>
            <a:gdLst/>
            <a:ahLst/>
            <a:cxnLst/>
            <a:rect l="l" t="t" r="r" b="b"/>
            <a:pathLst>
              <a:path w="10607289" h="7159920">
                <a:moveTo>
                  <a:pt x="0" y="0"/>
                </a:moveTo>
                <a:lnTo>
                  <a:pt x="10607289" y="0"/>
                </a:lnTo>
                <a:lnTo>
                  <a:pt x="10607289" y="7159920"/>
                </a:lnTo>
                <a:lnTo>
                  <a:pt x="0" y="715992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21420" y="962025"/>
            <a:ext cx="15337880" cy="613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spc="79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 desplegará una página como la que se muestra a continuación: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3953210" y="9429750"/>
            <a:ext cx="10210131" cy="454133"/>
            <a:chOff x="0" y="0"/>
            <a:chExt cx="13613508" cy="605511"/>
          </a:xfrm>
        </p:grpSpPr>
        <p:sp>
          <p:nvSpPr>
            <p:cNvPr id="9" name="Freeform 9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4078205" y="-5742357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44549" y="1621081"/>
            <a:ext cx="9827761" cy="7260258"/>
          </a:xfrm>
          <a:custGeom>
            <a:avLst/>
            <a:gdLst/>
            <a:ahLst/>
            <a:cxnLst/>
            <a:rect l="l" t="t" r="r" b="b"/>
            <a:pathLst>
              <a:path w="9827761" h="7260258">
                <a:moveTo>
                  <a:pt x="0" y="0"/>
                </a:moveTo>
                <a:lnTo>
                  <a:pt x="9827761" y="0"/>
                </a:lnTo>
                <a:lnTo>
                  <a:pt x="9827761" y="7260258"/>
                </a:lnTo>
                <a:lnTo>
                  <a:pt x="0" y="72602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81346" y="8108373"/>
            <a:ext cx="8990964" cy="921574"/>
          </a:xfrm>
          <a:custGeom>
            <a:avLst/>
            <a:gdLst/>
            <a:ahLst/>
            <a:cxnLst/>
            <a:rect l="l" t="t" r="r" b="b"/>
            <a:pathLst>
              <a:path w="8990964" h="921574">
                <a:moveTo>
                  <a:pt x="0" y="0"/>
                </a:moveTo>
                <a:lnTo>
                  <a:pt x="8990964" y="0"/>
                </a:lnTo>
                <a:lnTo>
                  <a:pt x="8990964" y="921573"/>
                </a:lnTo>
                <a:lnTo>
                  <a:pt x="0" y="9215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19559" y="1995819"/>
            <a:ext cx="2030159" cy="1071759"/>
          </a:xfrm>
          <a:custGeom>
            <a:avLst/>
            <a:gdLst/>
            <a:ahLst/>
            <a:cxnLst/>
            <a:rect l="l" t="t" r="r" b="b"/>
            <a:pathLst>
              <a:path w="2030159" h="1071759">
                <a:moveTo>
                  <a:pt x="0" y="0"/>
                </a:moveTo>
                <a:lnTo>
                  <a:pt x="2030159" y="0"/>
                </a:lnTo>
                <a:lnTo>
                  <a:pt x="2030159" y="1071760"/>
                </a:lnTo>
                <a:lnTo>
                  <a:pt x="0" y="107176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62947" y="5707066"/>
            <a:ext cx="8139161" cy="3174273"/>
          </a:xfrm>
          <a:custGeom>
            <a:avLst/>
            <a:gdLst/>
            <a:ahLst/>
            <a:cxnLst/>
            <a:rect l="l" t="t" r="r" b="b"/>
            <a:pathLst>
              <a:path w="8139161" h="3174273">
                <a:moveTo>
                  <a:pt x="0" y="0"/>
                </a:moveTo>
                <a:lnTo>
                  <a:pt x="8139162" y="0"/>
                </a:lnTo>
                <a:lnTo>
                  <a:pt x="8139162" y="3174273"/>
                </a:lnTo>
                <a:lnTo>
                  <a:pt x="0" y="317427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44549" y="8881339"/>
            <a:ext cx="9827761" cy="1018781"/>
          </a:xfrm>
          <a:custGeom>
            <a:avLst/>
            <a:gdLst/>
            <a:ahLst/>
            <a:cxnLst/>
            <a:rect l="l" t="t" r="r" b="b"/>
            <a:pathLst>
              <a:path w="9827761" h="1018781">
                <a:moveTo>
                  <a:pt x="0" y="0"/>
                </a:moveTo>
                <a:lnTo>
                  <a:pt x="9827761" y="0"/>
                </a:lnTo>
                <a:lnTo>
                  <a:pt x="9827761" y="1018781"/>
                </a:lnTo>
                <a:lnTo>
                  <a:pt x="0" y="101878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3056" b="-3056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69553" y="9390729"/>
            <a:ext cx="1692626" cy="624464"/>
          </a:xfrm>
          <a:custGeom>
            <a:avLst/>
            <a:gdLst/>
            <a:ahLst/>
            <a:cxnLst/>
            <a:rect l="l" t="t" r="r" b="b"/>
            <a:pathLst>
              <a:path w="1692626" h="624464">
                <a:moveTo>
                  <a:pt x="0" y="0"/>
                </a:moveTo>
                <a:lnTo>
                  <a:pt x="1692626" y="0"/>
                </a:lnTo>
                <a:lnTo>
                  <a:pt x="1692626" y="624464"/>
                </a:lnTo>
                <a:lnTo>
                  <a:pt x="0" y="624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1341723" y="7272578"/>
            <a:ext cx="1365137" cy="491449"/>
          </a:xfrm>
          <a:custGeom>
            <a:avLst/>
            <a:gdLst/>
            <a:ahLst/>
            <a:cxnLst/>
            <a:rect l="l" t="t" r="r" b="b"/>
            <a:pathLst>
              <a:path w="1365137" h="491449">
                <a:moveTo>
                  <a:pt x="0" y="0"/>
                </a:moveTo>
                <a:lnTo>
                  <a:pt x="1365137" y="0"/>
                </a:lnTo>
                <a:lnTo>
                  <a:pt x="1365137" y="491449"/>
                </a:lnTo>
                <a:lnTo>
                  <a:pt x="0" y="49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56800" y="9172821"/>
            <a:ext cx="3059209" cy="489909"/>
          </a:xfrm>
          <a:custGeom>
            <a:avLst/>
            <a:gdLst/>
            <a:ahLst/>
            <a:cxnLst/>
            <a:rect l="l" t="t" r="r" b="b"/>
            <a:pathLst>
              <a:path w="3059209" h="489909">
                <a:moveTo>
                  <a:pt x="0" y="0"/>
                </a:moveTo>
                <a:lnTo>
                  <a:pt x="3059209" y="0"/>
                </a:lnTo>
                <a:lnTo>
                  <a:pt x="3059209" y="489909"/>
                </a:lnTo>
                <a:lnTo>
                  <a:pt x="0" y="489909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rot="-180532">
            <a:off x="14636645" y="8269252"/>
            <a:ext cx="535736" cy="1083377"/>
          </a:xfrm>
          <a:custGeom>
            <a:avLst/>
            <a:gdLst/>
            <a:ahLst/>
            <a:cxnLst/>
            <a:rect l="l" t="t" r="r" b="b"/>
            <a:pathLst>
              <a:path w="535736" h="1083377">
                <a:moveTo>
                  <a:pt x="0" y="0"/>
                </a:moveTo>
                <a:lnTo>
                  <a:pt x="535736" y="0"/>
                </a:lnTo>
                <a:lnTo>
                  <a:pt x="535736" y="1083377"/>
                </a:lnTo>
                <a:lnTo>
                  <a:pt x="0" y="108337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921420" y="226769"/>
            <a:ext cx="15337880" cy="1251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Martes 04 y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Miércoles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05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Febrero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2025,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seleccionarás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plaza de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acuerdo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 </a:t>
            </a:r>
            <a:r>
              <a:rPr lang="en-US" sz="3605" spc="79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tu</a:t>
            </a:r>
            <a:r>
              <a:rPr lang="en-US" sz="3605" spc="79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agenda.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20678" y="2171273"/>
            <a:ext cx="6642095" cy="37012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62848" lvl="1" indent="-381424" algn="ctr">
              <a:lnSpc>
                <a:spcPts val="4946"/>
              </a:lnSpc>
              <a:buFont typeface="Arial"/>
              <a:buChar char="•"/>
            </a:pPr>
            <a:r>
              <a:rPr lang="en-US" sz="3533" b="1" spc="77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SOLAMENTE</a:t>
            </a:r>
            <a:r>
              <a:rPr lang="en-US" sz="3533" spc="7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deberás seleccionar una plaza.</a:t>
            </a:r>
          </a:p>
          <a:p>
            <a:pPr algn="ctr">
              <a:lnSpc>
                <a:spcPts val="4946"/>
              </a:lnSpc>
            </a:pPr>
            <a:endParaRPr lang="en-US" sz="3533" spc="77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ctr">
              <a:lnSpc>
                <a:spcPts val="4946"/>
              </a:lnSpc>
            </a:pPr>
            <a:r>
              <a:rPr lang="en-US" sz="3533" spc="7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Una vez seleccionada la plaza, </a:t>
            </a:r>
            <a:r>
              <a:rPr lang="en-US" sz="3533" b="1" spc="77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 hay modificaciones.</a:t>
            </a:r>
          </a:p>
          <a:p>
            <a:pPr algn="ctr">
              <a:lnSpc>
                <a:spcPts val="4946"/>
              </a:lnSpc>
            </a:pPr>
            <a:endParaRPr lang="en-US" sz="3533" b="1" spc="77">
              <a:solidFill>
                <a:srgbClr val="15254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2916009" y="6898852"/>
            <a:ext cx="4055543" cy="1673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SELECCIONA UNA OPCIÓN</a:t>
            </a:r>
          </a:p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(Programa)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203296" y="9180192"/>
            <a:ext cx="4055543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BOTÓN DE REGISTRO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4078205" y="-5742357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419272" y="1777058"/>
            <a:ext cx="6439131" cy="8321979"/>
          </a:xfrm>
          <a:custGeom>
            <a:avLst/>
            <a:gdLst/>
            <a:ahLst/>
            <a:cxnLst/>
            <a:rect l="l" t="t" r="r" b="b"/>
            <a:pathLst>
              <a:path w="6439131" h="8321979">
                <a:moveTo>
                  <a:pt x="0" y="0"/>
                </a:moveTo>
                <a:lnTo>
                  <a:pt x="6439131" y="0"/>
                </a:lnTo>
                <a:lnTo>
                  <a:pt x="6439131" y="8321979"/>
                </a:lnTo>
                <a:lnTo>
                  <a:pt x="0" y="832197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921420" y="226769"/>
            <a:ext cx="15337880" cy="1889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8"/>
              </a:lnSpc>
            </a:pP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Entrega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del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oficio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comisión</a:t>
            </a:r>
            <a:endParaRPr lang="en-US" sz="3605" b="1" spc="79" dirty="0">
              <a:solidFill>
                <a:srgbClr val="15254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  <a:p>
            <a:pPr algn="ctr">
              <a:lnSpc>
                <a:spcPts val="5048"/>
              </a:lnSpc>
            </a:pP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Lunes 24 al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viernes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28 de </a:t>
            </a:r>
            <a:r>
              <a:rPr lang="en-US" sz="3605" b="1" spc="79" dirty="0" err="1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febrero</a:t>
            </a:r>
            <a:r>
              <a:rPr lang="en-US" sz="3605" b="1" spc="79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2025</a:t>
            </a:r>
          </a:p>
          <a:p>
            <a:pPr algn="ctr">
              <a:lnSpc>
                <a:spcPts val="5048"/>
              </a:lnSpc>
            </a:pPr>
            <a:endParaRPr lang="en-US" sz="3605" b="1" spc="79" dirty="0">
              <a:solidFill>
                <a:srgbClr val="152540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272708" y="2855157"/>
            <a:ext cx="8028829" cy="46122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80"/>
              </a:lnSpc>
              <a:spcBef>
                <a:spcPct val="0"/>
              </a:spcBef>
            </a:pP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1.-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Entregar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el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oficio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comisión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dependencia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que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elegiste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080"/>
              </a:lnSpc>
              <a:spcBef>
                <a:spcPct val="0"/>
              </a:spcBef>
            </a:pPr>
            <a:endParaRPr lang="en-US" sz="2914" spc="64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80"/>
              </a:lnSpc>
              <a:spcBef>
                <a:spcPct val="0"/>
              </a:spcBef>
            </a:pP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2.-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Recabar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firma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sello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titular de la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dependencia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y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completar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los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datos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  <a:p>
            <a:pPr algn="l">
              <a:lnSpc>
                <a:spcPts val="4080"/>
              </a:lnSpc>
              <a:spcBef>
                <a:spcPct val="0"/>
              </a:spcBef>
            </a:pPr>
            <a:endParaRPr lang="en-US" sz="2914" spc="64" dirty="0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80"/>
              </a:lnSpc>
              <a:spcBef>
                <a:spcPct val="0"/>
              </a:spcBef>
            </a:pP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3.-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Entregar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b="1" spc="64" dirty="0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ORIGINAL Y COPIA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del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oficio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para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su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validación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la Unidad de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Servicio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Social </a:t>
            </a:r>
            <a:r>
              <a:rPr lang="en-US" sz="2914" spc="64" dirty="0" err="1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CUCosta</a:t>
            </a:r>
            <a:r>
              <a:rPr lang="en-US" sz="2914" spc="64" dirty="0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269804" y="8361891"/>
            <a:ext cx="9392909" cy="1254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u="sng" spc="22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TIENES 7 DÍAS HÁBILES A PARTIR DE LA FECHA EN QUE SE ENTREGÓ EL OFICIO DE COMISIÓN</a:t>
            </a:r>
          </a:p>
          <a:p>
            <a:pPr algn="ctr">
              <a:lnSpc>
                <a:spcPts val="3326"/>
              </a:lnSpc>
            </a:pPr>
            <a:endParaRPr lang="en-US" sz="2375" u="sng" spc="22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4078205" y="-5742357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1921420" y="578326"/>
            <a:ext cx="15337880" cy="91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</a:pPr>
            <a:r>
              <a:rPr lang="en-US" sz="5305" b="1" spc="11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CALENDARIOS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3E59984-6CB4-4D88-9540-F77751801F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876" y="1702141"/>
            <a:ext cx="6635611" cy="840731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0F679B1-8C11-4D79-89D0-C6346313A9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90" y="1704219"/>
            <a:ext cx="6635611" cy="842059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4078205" y="-5742357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1431656" y="2087853"/>
            <a:ext cx="7882261" cy="1058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1.- Elaborar el reporte parcial en el sistema ss.siiau.udg.mx.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2.- Colocar las fechas del bimestre correspondiente de acuerdo a tu calendario.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3.- Guardar cambios e imprimir reporte.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4.- Recabar firmas y sellos correspondientes.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5.- Escanear el reporte y adjuntar en el sistema.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r>
              <a:rPr lang="en-US" sz="2861" spc="62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6.- Entregar original y copia en la Unidad de Servicio Social en los tiempos establecidos.</a:t>
            </a: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algn="l">
              <a:lnSpc>
                <a:spcPts val="4005"/>
              </a:lnSpc>
              <a:spcBef>
                <a:spcPct val="0"/>
              </a:spcBef>
            </a:pPr>
            <a:endParaRPr lang="en-US" sz="2861" spc="62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935547" y="2394111"/>
            <a:ext cx="5143695" cy="5143695"/>
          </a:xfrm>
          <a:custGeom>
            <a:avLst/>
            <a:gdLst/>
            <a:ahLst/>
            <a:cxnLst/>
            <a:rect l="l" t="t" r="r" b="b"/>
            <a:pathLst>
              <a:path w="5143695" h="5143695">
                <a:moveTo>
                  <a:pt x="0" y="0"/>
                </a:moveTo>
                <a:lnTo>
                  <a:pt x="5143695" y="0"/>
                </a:lnTo>
                <a:lnTo>
                  <a:pt x="5143695" y="5143695"/>
                </a:lnTo>
                <a:lnTo>
                  <a:pt x="0" y="514369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921420" y="578326"/>
            <a:ext cx="15337880" cy="912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28"/>
              </a:lnSpc>
            </a:pPr>
            <a:r>
              <a:rPr lang="en-US" sz="5305" b="1" spc="11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ELABORACION DE REPORTES BIMESTRALES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144000" y="8280756"/>
            <a:ext cx="8726789" cy="1163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90"/>
              </a:lnSpc>
            </a:pPr>
            <a:r>
              <a:rPr lang="en-US" sz="2207" b="1" spc="207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VIDEO TUTORIAL:</a:t>
            </a:r>
            <a:r>
              <a:rPr lang="en-US" sz="2207" spc="20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</a:t>
            </a:r>
          </a:p>
          <a:p>
            <a:pPr algn="ctr">
              <a:lnSpc>
                <a:spcPts val="3090"/>
              </a:lnSpc>
            </a:pPr>
            <a:r>
              <a:rPr lang="en-US" sz="2207" spc="207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TINYURL.COM/REPORTES-SSCUCOSTA</a:t>
            </a:r>
          </a:p>
          <a:p>
            <a:pPr algn="ctr">
              <a:lnSpc>
                <a:spcPts val="3090"/>
              </a:lnSpc>
            </a:pPr>
            <a:endParaRPr lang="en-US" sz="2207" spc="207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96258" y="3724696"/>
            <a:ext cx="10136267" cy="1177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8"/>
              </a:lnSpc>
              <a:spcBef>
                <a:spcPct val="0"/>
              </a:spcBef>
            </a:pPr>
            <a:r>
              <a:rPr lang="en-US" sz="6905" b="1" spc="151">
                <a:solidFill>
                  <a:srgbClr val="00000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Manual para el alumno: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335791" y="5099342"/>
            <a:ext cx="9520706" cy="1436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583"/>
              </a:lnSpc>
            </a:pPr>
            <a:r>
              <a:rPr lang="en-US" sz="8273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2" tooltip="http://goo.gl/Nc3Pq1"/>
              </a:rPr>
              <a:t>http://goo.gl/Nc3Pq1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163" y="-4164661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948172" y="1318664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9" y="0"/>
                </a:lnTo>
                <a:lnTo>
                  <a:pt x="19305539" y="3249078"/>
                </a:lnTo>
                <a:lnTo>
                  <a:pt x="0" y="324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-198024" y="395460"/>
            <a:ext cx="17457324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TUTORIALES</a:t>
            </a: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763333" y="4608391"/>
            <a:ext cx="10936835" cy="529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tinyurl.com/registro-sscucosta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68199" y="4107761"/>
            <a:ext cx="6844618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VIDEO TUTORIAL PARA EL REGISTRO: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3756065" y="9429750"/>
            <a:ext cx="10210131" cy="454133"/>
            <a:chOff x="0" y="0"/>
            <a:chExt cx="13613508" cy="605511"/>
          </a:xfrm>
        </p:grpSpPr>
        <p:sp>
          <p:nvSpPr>
            <p:cNvPr id="11" name="Freeform 11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651068" y="5832938"/>
            <a:ext cx="8445793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VIDEO TUTORIAL PARA LOS REPORTES PARCIALES: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763333" y="6212338"/>
            <a:ext cx="10936835" cy="529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tinyurl.com/reportes-sscucosta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763333" y="7281891"/>
            <a:ext cx="8445793" cy="835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26"/>
              </a:lnSpc>
            </a:pPr>
            <a:r>
              <a:rPr lang="en-US" sz="2375" b="1" spc="223">
                <a:solidFill>
                  <a:srgbClr val="5454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SOLICITUD DE REGISTRO:</a:t>
            </a:r>
          </a:p>
          <a:p>
            <a:pPr algn="ctr">
              <a:lnSpc>
                <a:spcPts val="3326"/>
              </a:lnSpc>
            </a:pPr>
            <a:endParaRPr lang="en-US" sz="2375" b="1" spc="223">
              <a:solidFill>
                <a:srgbClr val="5454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63333" y="7818591"/>
            <a:ext cx="10936835" cy="529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www.cuc.udg.mx/es/inscripcion-al-servicio-social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163" y="-3421769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821932" y="1938851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8" y="0"/>
                </a:lnTo>
                <a:lnTo>
                  <a:pt x="19305538" y="3249079"/>
                </a:lnTo>
                <a:lnTo>
                  <a:pt x="0" y="32490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415338" y="885825"/>
            <a:ext cx="17457324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¡GRACIAS POR TU ATENCIÓN!</a:t>
            </a: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-708667" y="6506839"/>
            <a:ext cx="16177442" cy="719551"/>
            <a:chOff x="0" y="0"/>
            <a:chExt cx="21569922" cy="959402"/>
          </a:xfrm>
        </p:grpSpPr>
        <p:sp>
          <p:nvSpPr>
            <p:cNvPr id="9" name="Freeform 9"/>
            <p:cNvSpPr/>
            <p:nvPr/>
          </p:nvSpPr>
          <p:spPr>
            <a:xfrm>
              <a:off x="3684186" y="0"/>
              <a:ext cx="959402" cy="959402"/>
            </a:xfrm>
            <a:custGeom>
              <a:avLst/>
              <a:gdLst/>
              <a:ahLst/>
              <a:cxnLst/>
              <a:rect l="l" t="t" r="r" b="b"/>
              <a:pathLst>
                <a:path w="959402" h="959402">
                  <a:moveTo>
                    <a:pt x="0" y="0"/>
                  </a:moveTo>
                  <a:lnTo>
                    <a:pt x="959402" y="0"/>
                  </a:lnTo>
                  <a:lnTo>
                    <a:pt x="959402" y="959402"/>
                  </a:lnTo>
                  <a:lnTo>
                    <a:pt x="0" y="9594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0" y="154975"/>
              <a:ext cx="13045970" cy="64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7"/>
                </a:lnSpc>
                <a:spcBef>
                  <a:spcPct val="0"/>
                </a:spcBef>
              </a:pPr>
              <a:r>
                <a:rPr lang="en-US" sz="3266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8523952" y="154975"/>
              <a:ext cx="13045970" cy="6494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8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2424909" y="7649760"/>
            <a:ext cx="937510" cy="937510"/>
          </a:xfrm>
          <a:custGeom>
            <a:avLst/>
            <a:gdLst/>
            <a:ahLst/>
            <a:cxnLst/>
            <a:rect l="l" t="t" r="r" b="b"/>
            <a:pathLst>
              <a:path w="937510" h="937510">
                <a:moveTo>
                  <a:pt x="0" y="0"/>
                </a:moveTo>
                <a:lnTo>
                  <a:pt x="937511" y="0"/>
                </a:lnTo>
                <a:lnTo>
                  <a:pt x="937511" y="937510"/>
                </a:lnTo>
                <a:lnTo>
                  <a:pt x="0" y="9375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09475" y="5118461"/>
            <a:ext cx="1060941" cy="1069229"/>
          </a:xfrm>
          <a:custGeom>
            <a:avLst/>
            <a:gdLst/>
            <a:ahLst/>
            <a:cxnLst/>
            <a:rect l="l" t="t" r="r" b="b"/>
            <a:pathLst>
              <a:path w="1060941" h="1069229">
                <a:moveTo>
                  <a:pt x="0" y="0"/>
                </a:moveTo>
                <a:lnTo>
                  <a:pt x="1060941" y="0"/>
                </a:lnTo>
                <a:lnTo>
                  <a:pt x="1060941" y="1069229"/>
                </a:lnTo>
                <a:lnTo>
                  <a:pt x="0" y="10692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686800" y="5927827"/>
            <a:ext cx="10936835" cy="2159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 b="1" spc="67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Atentamente</a:t>
            </a:r>
            <a:endParaRPr lang="en-US" sz="3087" b="1" spc="67" dirty="0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  <a:p>
            <a:pPr algn="ctr">
              <a:lnSpc>
                <a:spcPts val="4322"/>
              </a:lnSpc>
            </a:pP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</a:t>
            </a:r>
            <a:r>
              <a:rPr lang="en-US" sz="3087" b="1" spc="67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Lic</a:t>
            </a: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. Enrique </a:t>
            </a:r>
            <a:r>
              <a:rPr lang="en-US" sz="3087" b="1" spc="67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Téllez</a:t>
            </a: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López</a:t>
            </a:r>
          </a:p>
          <a:p>
            <a:pPr algn="ctr">
              <a:lnSpc>
                <a:spcPts val="4322"/>
              </a:lnSpc>
            </a:pP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Jefe de la Unidad de </a:t>
            </a:r>
            <a:r>
              <a:rPr lang="en-US" sz="3087" b="1" spc="67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Servicio</a:t>
            </a: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Social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endParaRPr lang="en-US" sz="3087" b="1" spc="67" dirty="0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99411" y="7511142"/>
            <a:ext cx="10936835" cy="1076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enrique.tellez@cuc.udg.mx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r>
              <a:rPr lang="en-US" sz="3087" b="1" spc="67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juventino.espinoza@cuc.udg.mx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-2105998" y="5346939"/>
            <a:ext cx="10936835" cy="1074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322 2262262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endParaRPr lang="en-US" sz="3087" b="1" spc="67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905351" y="8926548"/>
            <a:ext cx="15070283" cy="161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22"/>
              </a:lnSpc>
            </a:pPr>
            <a:endParaRPr/>
          </a:p>
          <a:p>
            <a:pPr algn="ctr">
              <a:lnSpc>
                <a:spcPts val="4322"/>
              </a:lnSpc>
            </a:pPr>
            <a:r>
              <a:rPr lang="en-US" sz="3087" b="1" spc="67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         Horario de atención de lunes a viernes de 10:00 a 15:00 y de 16:00 a 18:00 horas.</a:t>
            </a:r>
          </a:p>
          <a:p>
            <a:pPr algn="ctr">
              <a:lnSpc>
                <a:spcPts val="4322"/>
              </a:lnSpc>
              <a:spcBef>
                <a:spcPct val="0"/>
              </a:spcBef>
            </a:pPr>
            <a:endParaRPr lang="en-US" sz="3087" b="1" spc="67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5925">
            <a:off x="3142738" y="-769394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8798399">
            <a:off x="8466276" y="-9590538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3283157">
            <a:off x="-1501206" y="7329841"/>
            <a:ext cx="5624862" cy="7545546"/>
          </a:xfrm>
          <a:custGeom>
            <a:avLst/>
            <a:gdLst/>
            <a:ahLst/>
            <a:cxnLst/>
            <a:rect l="l" t="t" r="r" b="b"/>
            <a:pathLst>
              <a:path w="5624862" h="7545546">
                <a:moveTo>
                  <a:pt x="0" y="0"/>
                </a:moveTo>
                <a:lnTo>
                  <a:pt x="5624862" y="0"/>
                </a:lnTo>
                <a:lnTo>
                  <a:pt x="5624862" y="7545546"/>
                </a:lnTo>
                <a:lnTo>
                  <a:pt x="0" y="7545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TextBox 5"/>
          <p:cNvSpPr txBox="1"/>
          <p:nvPr/>
        </p:nvSpPr>
        <p:spPr>
          <a:xfrm>
            <a:off x="5291376" y="858154"/>
            <a:ext cx="7751777" cy="9663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961"/>
              </a:lnSpc>
            </a:pPr>
            <a:r>
              <a:rPr lang="en-US" sz="5686" spc="534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¿COMO SE REGULA</a:t>
            </a:r>
          </a:p>
        </p:txBody>
      </p:sp>
      <p:sp>
        <p:nvSpPr>
          <p:cNvPr id="6" name="Freeform 6"/>
          <p:cNvSpPr/>
          <p:nvPr/>
        </p:nvSpPr>
        <p:spPr>
          <a:xfrm rot="2770156">
            <a:off x="-2577184" y="-2165857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1"/>
                </a:lnTo>
                <a:lnTo>
                  <a:pt x="0" y="49950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2770156">
            <a:off x="15710816" y="8522875"/>
            <a:ext cx="5154368" cy="4995052"/>
          </a:xfrm>
          <a:custGeom>
            <a:avLst/>
            <a:gdLst/>
            <a:ahLst/>
            <a:cxnLst/>
            <a:rect l="l" t="t" r="r" b="b"/>
            <a:pathLst>
              <a:path w="5154368" h="4995052">
                <a:moveTo>
                  <a:pt x="0" y="0"/>
                </a:moveTo>
                <a:lnTo>
                  <a:pt x="5154368" y="0"/>
                </a:lnTo>
                <a:lnTo>
                  <a:pt x="5154368" y="4995052"/>
                </a:lnTo>
                <a:lnTo>
                  <a:pt x="0" y="4995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647394" y="1710243"/>
            <a:ext cx="11294516" cy="102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38"/>
              </a:lnSpc>
            </a:pPr>
            <a:r>
              <a:rPr lang="en-US" sz="6027" b="1" spc="566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 SERVICIO SOCIAL?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56899" y="4120283"/>
            <a:ext cx="11574201" cy="2297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5"/>
              </a:lnSpc>
              <a:spcBef>
                <a:spcPct val="0"/>
              </a:spcBef>
            </a:pP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A través del Reglamento General para la Prestación del Servicio Social de la Universidad de Guadalajara </a:t>
            </a:r>
            <a:r>
              <a:rPr lang="en-US" sz="5046" b="1">
                <a:solidFill>
                  <a:srgbClr val="152540"/>
                </a:solidFill>
                <a:latin typeface="Garamond Bold"/>
                <a:ea typeface="Garamond Bold"/>
                <a:cs typeface="Garamond Bold"/>
                <a:sym typeface="Garamond Bold"/>
              </a:rPr>
              <a:t>(RGPSS)</a:t>
            </a:r>
            <a:r>
              <a:rPr lang="en-US" sz="504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08512" y="7953941"/>
            <a:ext cx="8323148" cy="955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53"/>
              </a:lnSpc>
            </a:pPr>
            <a:r>
              <a:rPr lang="en-US" sz="4000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Link de </a:t>
            </a:r>
            <a:r>
              <a:rPr lang="en-US" sz="4000" b="1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descarga</a:t>
            </a:r>
            <a:r>
              <a:rPr lang="en-US" sz="4000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: </a:t>
            </a:r>
            <a:r>
              <a:rPr lang="en-US" sz="4000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http://www.cuc.udg.mx/es/reglamento-0</a:t>
            </a:r>
          </a:p>
          <a:p>
            <a:pPr algn="ctr">
              <a:lnSpc>
                <a:spcPts val="2453"/>
              </a:lnSpc>
              <a:spcBef>
                <a:spcPct val="0"/>
              </a:spcBef>
            </a:pPr>
            <a:endParaRPr lang="en-US" sz="2061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12" name="Freeform 12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</a:t>
              </a:r>
              <a:r>
                <a:rPr lang="en-US" sz="2061" b="1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</a:t>
              </a:r>
              <a:endPara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2851709" y="-4878959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5"/>
                </a:lnTo>
                <a:lnTo>
                  <a:pt x="0" y="75379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" name="Group 3"/>
          <p:cNvGrpSpPr/>
          <p:nvPr/>
        </p:nvGrpSpPr>
        <p:grpSpPr>
          <a:xfrm>
            <a:off x="1087534" y="3024446"/>
            <a:ext cx="5141050" cy="4238108"/>
            <a:chOff x="0" y="0"/>
            <a:chExt cx="812800" cy="6700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70045"/>
            </a:xfrm>
            <a:custGeom>
              <a:avLst/>
              <a:gdLst/>
              <a:ahLst/>
              <a:cxnLst/>
              <a:rect l="l" t="t" r="r" b="b"/>
              <a:pathLst>
                <a:path w="812800" h="670045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55041" y="3465368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5° </a:t>
            </a:r>
          </a:p>
          <a:p>
            <a:pPr algn="ctr">
              <a:lnSpc>
                <a:spcPts val="5403"/>
              </a:lnSpc>
            </a:pPr>
            <a:endParaRPr lang="en-US" sz="3859" b="1" spc="38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AutoShape 7"/>
          <p:cNvSpPr/>
          <p:nvPr/>
        </p:nvSpPr>
        <p:spPr>
          <a:xfrm flipV="1">
            <a:off x="1314469" y="4460426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flipV="1">
            <a:off x="12244269" y="5754241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 rot="9142637">
            <a:off x="13294442" y="6836794"/>
            <a:ext cx="11317416" cy="9074510"/>
          </a:xfrm>
          <a:custGeom>
            <a:avLst/>
            <a:gdLst/>
            <a:ahLst/>
            <a:cxnLst/>
            <a:rect l="l" t="t" r="r" b="b"/>
            <a:pathLst>
              <a:path w="11317416" h="9074510">
                <a:moveTo>
                  <a:pt x="0" y="0"/>
                </a:moveTo>
                <a:lnTo>
                  <a:pt x="11317416" y="0"/>
                </a:lnTo>
                <a:lnTo>
                  <a:pt x="11317416" y="9074510"/>
                </a:lnTo>
                <a:lnTo>
                  <a:pt x="0" y="9074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2409745" y="5754241"/>
            <a:ext cx="2787568" cy="4114800"/>
          </a:xfrm>
          <a:custGeom>
            <a:avLst/>
            <a:gdLst/>
            <a:ahLst/>
            <a:cxnLst/>
            <a:rect l="l" t="t" r="r" b="b"/>
            <a:pathLst>
              <a:path w="2787568" h="4114800">
                <a:moveTo>
                  <a:pt x="0" y="0"/>
                </a:moveTo>
                <a:lnTo>
                  <a:pt x="2787568" y="0"/>
                </a:lnTo>
                <a:lnTo>
                  <a:pt x="27875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2418166" y="4836772"/>
            <a:ext cx="4384724" cy="673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Objetivo 03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835737" y="3070387"/>
            <a:ext cx="5141050" cy="4238108"/>
            <a:chOff x="0" y="0"/>
            <a:chExt cx="812800" cy="67004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670045"/>
            </a:xfrm>
            <a:custGeom>
              <a:avLst/>
              <a:gdLst/>
              <a:ahLst/>
              <a:cxnLst/>
              <a:rect l="l" t="t" r="r" b="b"/>
              <a:pathLst>
                <a:path w="812800" h="670045">
                  <a:moveTo>
                    <a:pt x="39153" y="0"/>
                  </a:moveTo>
                  <a:lnTo>
                    <a:pt x="773647" y="0"/>
                  </a:lnTo>
                  <a:cubicBezTo>
                    <a:pt x="784031" y="0"/>
                    <a:pt x="793990" y="4125"/>
                    <a:pt x="801332" y="11468"/>
                  </a:cubicBezTo>
                  <a:cubicBezTo>
                    <a:pt x="808675" y="18810"/>
                    <a:pt x="812800" y="28769"/>
                    <a:pt x="812800" y="39153"/>
                  </a:cubicBezTo>
                  <a:lnTo>
                    <a:pt x="812800" y="630891"/>
                  </a:lnTo>
                  <a:cubicBezTo>
                    <a:pt x="812800" y="641276"/>
                    <a:pt x="808675" y="651234"/>
                    <a:pt x="801332" y="658577"/>
                  </a:cubicBezTo>
                  <a:cubicBezTo>
                    <a:pt x="793990" y="665920"/>
                    <a:pt x="784031" y="670045"/>
                    <a:pt x="773647" y="670045"/>
                  </a:cubicBezTo>
                  <a:lnTo>
                    <a:pt x="39153" y="670045"/>
                  </a:lnTo>
                  <a:cubicBezTo>
                    <a:pt x="28769" y="670045"/>
                    <a:pt x="18810" y="665920"/>
                    <a:pt x="11468" y="658577"/>
                  </a:cubicBezTo>
                  <a:cubicBezTo>
                    <a:pt x="4125" y="651234"/>
                    <a:pt x="0" y="641276"/>
                    <a:pt x="0" y="630891"/>
                  </a:cubicBezTo>
                  <a:lnTo>
                    <a:pt x="0" y="39153"/>
                  </a:lnTo>
                  <a:cubicBezTo>
                    <a:pt x="0" y="28769"/>
                    <a:pt x="4125" y="18810"/>
                    <a:pt x="11468" y="11468"/>
                  </a:cubicBezTo>
                  <a:cubicBezTo>
                    <a:pt x="18810" y="4125"/>
                    <a:pt x="28769" y="0"/>
                    <a:pt x="39153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812800" cy="6605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2280575" y="3465368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6° </a:t>
            </a:r>
          </a:p>
          <a:p>
            <a:pPr algn="ctr">
              <a:lnSpc>
                <a:spcPts val="5403"/>
              </a:lnSpc>
            </a:pPr>
            <a:endParaRPr lang="en-US" sz="3859" b="1" spc="38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6" name="AutoShape 16"/>
          <p:cNvSpPr/>
          <p:nvPr/>
        </p:nvSpPr>
        <p:spPr>
          <a:xfrm flipV="1">
            <a:off x="12040003" y="4460426"/>
            <a:ext cx="4732518" cy="0"/>
          </a:xfrm>
          <a:prstGeom prst="line">
            <a:avLst/>
          </a:prstGeom>
          <a:ln w="38100" cap="flat">
            <a:solidFill>
              <a:srgbClr val="25375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12753499" y="5754241"/>
            <a:ext cx="3305526" cy="3851779"/>
          </a:xfrm>
          <a:custGeom>
            <a:avLst/>
            <a:gdLst/>
            <a:ahLst/>
            <a:cxnLst/>
            <a:rect l="l" t="t" r="r" b="b"/>
            <a:pathLst>
              <a:path w="3305526" h="3851779">
                <a:moveTo>
                  <a:pt x="0" y="0"/>
                </a:moveTo>
                <a:lnTo>
                  <a:pt x="3305526" y="0"/>
                </a:lnTo>
                <a:lnTo>
                  <a:pt x="3305526" y="3851779"/>
                </a:lnTo>
                <a:lnTo>
                  <a:pt x="0" y="38517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4981655" y="894298"/>
            <a:ext cx="8324690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RGPSS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76354" y="4673156"/>
            <a:ext cx="4563411" cy="13586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605" spc="5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•Titulación programa educativo</a:t>
            </a:r>
          </a:p>
          <a:p>
            <a:pPr algn="ctr">
              <a:lnSpc>
                <a:spcPts val="3648"/>
              </a:lnSpc>
            </a:pPr>
            <a:endParaRPr lang="en-US" sz="2605" spc="57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734256" y="4721105"/>
            <a:ext cx="5344013" cy="12722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5"/>
              </a:lnSpc>
            </a:pPr>
            <a:r>
              <a:rPr lang="en-US" sz="2411" spc="5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• </a:t>
            </a:r>
            <a:r>
              <a:rPr lang="en-US" sz="2411" b="1" spc="53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NO</a:t>
            </a:r>
            <a:r>
              <a:rPr lang="en-US" sz="2411" spc="5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implica relación tipo laboral</a:t>
            </a:r>
          </a:p>
          <a:p>
            <a:pPr algn="ctr">
              <a:lnSpc>
                <a:spcPts val="3375"/>
              </a:lnSpc>
            </a:pPr>
            <a:r>
              <a:rPr lang="en-US" sz="2411" spc="53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Prestador - Dependencia</a:t>
            </a:r>
          </a:p>
          <a:p>
            <a:pPr algn="ctr">
              <a:lnSpc>
                <a:spcPts val="3375"/>
              </a:lnSpc>
            </a:pPr>
            <a:endParaRPr lang="en-US" sz="2411" spc="53">
              <a:solidFill>
                <a:srgbClr val="15254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21" name="Group 21"/>
          <p:cNvGrpSpPr/>
          <p:nvPr/>
        </p:nvGrpSpPr>
        <p:grpSpPr>
          <a:xfrm>
            <a:off x="3658059" y="9714129"/>
            <a:ext cx="10210131" cy="454133"/>
            <a:chOff x="0" y="0"/>
            <a:chExt cx="13613508" cy="605511"/>
          </a:xfrm>
        </p:grpSpPr>
        <p:sp>
          <p:nvSpPr>
            <p:cNvPr id="22" name="Freeform 22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1329998" y="-1574727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AutoShape 5"/>
          <p:cNvSpPr/>
          <p:nvPr/>
        </p:nvSpPr>
        <p:spPr>
          <a:xfrm flipV="1">
            <a:off x="3170152" y="2791961"/>
            <a:ext cx="0" cy="1470758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3252259" y="6383808"/>
            <a:ext cx="0" cy="1470758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Freeform 7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5572246" y="8746182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5" y="0"/>
                </a:lnTo>
                <a:lnTo>
                  <a:pt x="1966465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7259300" y="8746182"/>
            <a:ext cx="1966466" cy="1884231"/>
          </a:xfrm>
          <a:custGeom>
            <a:avLst/>
            <a:gdLst/>
            <a:ahLst/>
            <a:cxnLst/>
            <a:rect l="l" t="t" r="r" b="b"/>
            <a:pathLst>
              <a:path w="1966466" h="1884231">
                <a:moveTo>
                  <a:pt x="0" y="0"/>
                </a:moveTo>
                <a:lnTo>
                  <a:pt x="1966466" y="0"/>
                </a:lnTo>
                <a:lnTo>
                  <a:pt x="1966466" y="1884231"/>
                </a:lnTo>
                <a:lnTo>
                  <a:pt x="0" y="188423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11" name="Freeform 11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0912221" y="1345638"/>
            <a:ext cx="6347079" cy="8229600"/>
          </a:xfrm>
          <a:custGeom>
            <a:avLst/>
            <a:gdLst/>
            <a:ahLst/>
            <a:cxnLst/>
            <a:rect l="l" t="t" r="r" b="b"/>
            <a:pathLst>
              <a:path w="6347079" h="8229600">
                <a:moveTo>
                  <a:pt x="0" y="0"/>
                </a:moveTo>
                <a:lnTo>
                  <a:pt x="6347079" y="0"/>
                </a:lnTo>
                <a:lnTo>
                  <a:pt x="6347079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3499909" y="2804829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°7</a:t>
            </a:r>
          </a:p>
          <a:p>
            <a:pPr algn="ctr">
              <a:lnSpc>
                <a:spcPts val="5403"/>
              </a:lnSpc>
            </a:pPr>
            <a:endParaRPr lang="en-US" sz="3859" b="1" spc="38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52259" y="3715966"/>
            <a:ext cx="4563411" cy="44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612" lvl="1" indent="-281306" algn="ctr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 Horas del servicio social.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89252" y="6396675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°8</a:t>
            </a:r>
          </a:p>
          <a:p>
            <a:pPr algn="ctr">
              <a:lnSpc>
                <a:spcPts val="5403"/>
              </a:lnSpc>
            </a:pPr>
            <a:endParaRPr lang="en-US" sz="3859" b="1" spc="38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410565" y="7062037"/>
            <a:ext cx="4563411" cy="448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2612" lvl="1" indent="-281306" algn="ctr">
              <a:lnSpc>
                <a:spcPts val="3648"/>
              </a:lnSpc>
              <a:buFont typeface="Arial"/>
              <a:buChar char="•"/>
            </a:pPr>
            <a:r>
              <a:rPr lang="en-US" sz="2605" spc="5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Porcentaje de creditos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678581" y="467744"/>
            <a:ext cx="8324690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RGPSS</a:t>
            </a:r>
          </a:p>
        </p:txBody>
      </p:sp>
      <p:sp>
        <p:nvSpPr>
          <p:cNvPr id="20" name="AutoShape 20"/>
          <p:cNvSpPr/>
          <p:nvPr/>
        </p:nvSpPr>
        <p:spPr>
          <a:xfrm>
            <a:off x="6176803" y="1796108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0283">
            <a:off x="-3215398" y="-4959811"/>
            <a:ext cx="9401016" cy="7537905"/>
          </a:xfrm>
          <a:custGeom>
            <a:avLst/>
            <a:gdLst/>
            <a:ahLst/>
            <a:cxnLst/>
            <a:rect l="l" t="t" r="r" b="b"/>
            <a:pathLst>
              <a:path w="9401016" h="7537905">
                <a:moveTo>
                  <a:pt x="0" y="0"/>
                </a:moveTo>
                <a:lnTo>
                  <a:pt x="9401016" y="0"/>
                </a:lnTo>
                <a:lnTo>
                  <a:pt x="9401016" y="7537906"/>
                </a:lnTo>
                <a:lnTo>
                  <a:pt x="0" y="753790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859556" y="8569159"/>
            <a:ext cx="7719111" cy="6189324"/>
          </a:xfrm>
          <a:custGeom>
            <a:avLst/>
            <a:gdLst/>
            <a:ahLst/>
            <a:cxnLst/>
            <a:rect l="l" t="t" r="r" b="b"/>
            <a:pathLst>
              <a:path w="7719111" h="6189324">
                <a:moveTo>
                  <a:pt x="0" y="0"/>
                </a:moveTo>
                <a:lnTo>
                  <a:pt x="7719112" y="0"/>
                </a:lnTo>
                <a:lnTo>
                  <a:pt x="7719112" y="6189324"/>
                </a:lnTo>
                <a:lnTo>
                  <a:pt x="0" y="61893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6399961">
            <a:off x="16758034" y="301118"/>
            <a:ext cx="13805122" cy="17698875"/>
          </a:xfrm>
          <a:custGeom>
            <a:avLst/>
            <a:gdLst/>
            <a:ahLst/>
            <a:cxnLst/>
            <a:rect l="l" t="t" r="r" b="b"/>
            <a:pathLst>
              <a:path w="13805122" h="17698875">
                <a:moveTo>
                  <a:pt x="0" y="0"/>
                </a:moveTo>
                <a:lnTo>
                  <a:pt x="13805122" y="0"/>
                </a:lnTo>
                <a:lnTo>
                  <a:pt x="13805122" y="17698875"/>
                </a:lnTo>
                <a:lnTo>
                  <a:pt x="0" y="176988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AutoShape 5"/>
          <p:cNvSpPr/>
          <p:nvPr/>
        </p:nvSpPr>
        <p:spPr>
          <a:xfrm>
            <a:off x="6613227" y="1796108"/>
            <a:ext cx="5328245" cy="0"/>
          </a:xfrm>
          <a:prstGeom prst="line">
            <a:avLst/>
          </a:prstGeom>
          <a:ln w="152400" cap="flat">
            <a:solidFill>
              <a:srgbClr val="8A83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Freeform 6"/>
          <p:cNvSpPr/>
          <p:nvPr/>
        </p:nvSpPr>
        <p:spPr>
          <a:xfrm rot="937035">
            <a:off x="15051354" y="-2631688"/>
            <a:ext cx="5638870" cy="3660139"/>
          </a:xfrm>
          <a:custGeom>
            <a:avLst/>
            <a:gdLst/>
            <a:ahLst/>
            <a:cxnLst/>
            <a:rect l="l" t="t" r="r" b="b"/>
            <a:pathLst>
              <a:path w="5638870" h="3660139">
                <a:moveTo>
                  <a:pt x="0" y="0"/>
                </a:moveTo>
                <a:lnTo>
                  <a:pt x="5638870" y="0"/>
                </a:lnTo>
                <a:lnTo>
                  <a:pt x="5638870" y="3660140"/>
                </a:lnTo>
                <a:lnTo>
                  <a:pt x="0" y="366014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8" name="Freeform 8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11458316" y="3395397"/>
            <a:ext cx="5097162" cy="4114800"/>
          </a:xfrm>
          <a:custGeom>
            <a:avLst/>
            <a:gdLst/>
            <a:ahLst/>
            <a:cxnLst/>
            <a:rect l="l" t="t" r="r" b="b"/>
            <a:pathLst>
              <a:path w="5097162" h="4114800">
                <a:moveTo>
                  <a:pt x="0" y="0"/>
                </a:moveTo>
                <a:lnTo>
                  <a:pt x="5097162" y="0"/>
                </a:lnTo>
                <a:lnTo>
                  <a:pt x="50971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94383" y="6086007"/>
            <a:ext cx="1565173" cy="1567350"/>
          </a:xfrm>
          <a:custGeom>
            <a:avLst/>
            <a:gdLst/>
            <a:ahLst/>
            <a:cxnLst/>
            <a:rect l="l" t="t" r="r" b="b"/>
            <a:pathLst>
              <a:path w="1565173" h="1567350">
                <a:moveTo>
                  <a:pt x="0" y="0"/>
                </a:moveTo>
                <a:lnTo>
                  <a:pt x="1565173" y="0"/>
                </a:lnTo>
                <a:lnTo>
                  <a:pt x="1565173" y="1567350"/>
                </a:lnTo>
                <a:lnTo>
                  <a:pt x="0" y="156735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136220" y="3309672"/>
            <a:ext cx="4384724" cy="1359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3"/>
              </a:lnSpc>
            </a:pPr>
            <a:r>
              <a:rPr lang="en-US" sz="3859" b="1" spc="38">
                <a:solidFill>
                  <a:srgbClr val="25375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ARTICULO °28</a:t>
            </a:r>
          </a:p>
          <a:p>
            <a:pPr algn="ctr">
              <a:lnSpc>
                <a:spcPts val="5403"/>
              </a:lnSpc>
            </a:pPr>
            <a:endParaRPr lang="en-US" sz="3859" b="1" spc="38">
              <a:solidFill>
                <a:srgbClr val="25375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534248" y="4075446"/>
            <a:ext cx="5588667" cy="905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8"/>
              </a:lnSpc>
            </a:pPr>
            <a:r>
              <a:rPr lang="en-US" sz="2605" b="1" spc="57">
                <a:solidFill>
                  <a:srgbClr val="152540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PLAZO.</a:t>
            </a:r>
          </a:p>
          <a:p>
            <a:pPr algn="ctr">
              <a:lnSpc>
                <a:spcPts val="3648"/>
              </a:lnSpc>
            </a:pPr>
            <a:r>
              <a:rPr lang="en-US" sz="2605" spc="57">
                <a:solidFill>
                  <a:srgbClr val="15254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Minímo 6 meses - Maximo 2 años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115005" y="467744"/>
            <a:ext cx="8324690" cy="1252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>
                <a:solidFill>
                  <a:srgbClr val="253754"/>
                </a:solidFill>
                <a:latin typeface="Garamond Bold"/>
                <a:ea typeface="Garamond Bold"/>
                <a:cs typeface="Garamond Bold"/>
                <a:sym typeface="Garamond Bold"/>
              </a:rPr>
              <a:t>RGPSS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981252" y="6282329"/>
            <a:ext cx="7422038" cy="14770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235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•Excepción.</a:t>
            </a:r>
          </a:p>
          <a:p>
            <a:pPr algn="ctr">
              <a:lnSpc>
                <a:spcPts val="3850"/>
              </a:lnSpc>
              <a:spcBef>
                <a:spcPct val="0"/>
              </a:spcBef>
            </a:pPr>
            <a:r>
              <a:rPr lang="en-US" sz="3235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•Discapacidad</a:t>
            </a:r>
          </a:p>
          <a:p>
            <a:pPr algn="ctr">
              <a:lnSpc>
                <a:spcPts val="3850"/>
              </a:lnSpc>
              <a:spcBef>
                <a:spcPct val="0"/>
              </a:spcBef>
            </a:pPr>
            <a:endParaRPr lang="en-US" sz="3235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83042" y="-2296448"/>
            <a:ext cx="5544196" cy="5181303"/>
          </a:xfrm>
          <a:custGeom>
            <a:avLst/>
            <a:gdLst/>
            <a:ahLst/>
            <a:cxnLst/>
            <a:rect l="l" t="t" r="r" b="b"/>
            <a:pathLst>
              <a:path w="5544196" h="5181303">
                <a:moveTo>
                  <a:pt x="0" y="0"/>
                </a:moveTo>
                <a:lnTo>
                  <a:pt x="5544196" y="0"/>
                </a:lnTo>
                <a:lnTo>
                  <a:pt x="5544196" y="5181303"/>
                </a:lnTo>
                <a:lnTo>
                  <a:pt x="0" y="51813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-9354559">
            <a:off x="13601342" y="5839198"/>
            <a:ext cx="8367389" cy="7819705"/>
          </a:xfrm>
          <a:custGeom>
            <a:avLst/>
            <a:gdLst/>
            <a:ahLst/>
            <a:cxnLst/>
            <a:rect l="l" t="t" r="r" b="b"/>
            <a:pathLst>
              <a:path w="8367389" h="7819705">
                <a:moveTo>
                  <a:pt x="0" y="0"/>
                </a:moveTo>
                <a:lnTo>
                  <a:pt x="8367389" y="0"/>
                </a:lnTo>
                <a:lnTo>
                  <a:pt x="8367389" y="7819705"/>
                </a:lnTo>
                <a:lnTo>
                  <a:pt x="0" y="78197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rot="-1370283">
            <a:off x="14553433" y="-7208027"/>
            <a:ext cx="10737221" cy="8609299"/>
          </a:xfrm>
          <a:custGeom>
            <a:avLst/>
            <a:gdLst/>
            <a:ahLst/>
            <a:cxnLst/>
            <a:rect l="l" t="t" r="r" b="b"/>
            <a:pathLst>
              <a:path w="10737221" h="8609299">
                <a:moveTo>
                  <a:pt x="0" y="0"/>
                </a:moveTo>
                <a:lnTo>
                  <a:pt x="10737221" y="0"/>
                </a:lnTo>
                <a:lnTo>
                  <a:pt x="10737221" y="8609299"/>
                </a:lnTo>
                <a:lnTo>
                  <a:pt x="0" y="8609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251778">
            <a:off x="-7732549" y="7930615"/>
            <a:ext cx="11450908" cy="9181546"/>
          </a:xfrm>
          <a:custGeom>
            <a:avLst/>
            <a:gdLst/>
            <a:ahLst/>
            <a:cxnLst/>
            <a:rect l="l" t="t" r="r" b="b"/>
            <a:pathLst>
              <a:path w="11450908" h="9181546">
                <a:moveTo>
                  <a:pt x="0" y="0"/>
                </a:moveTo>
                <a:lnTo>
                  <a:pt x="11450908" y="0"/>
                </a:lnTo>
                <a:lnTo>
                  <a:pt x="11450908" y="9181546"/>
                </a:lnTo>
                <a:lnTo>
                  <a:pt x="0" y="91815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1789606" y="2414635"/>
            <a:ext cx="5331524" cy="4114800"/>
          </a:xfrm>
          <a:custGeom>
            <a:avLst/>
            <a:gdLst/>
            <a:ahLst/>
            <a:cxnLst/>
            <a:rect l="l" t="t" r="r" b="b"/>
            <a:pathLst>
              <a:path w="5331524" h="4114800">
                <a:moveTo>
                  <a:pt x="0" y="0"/>
                </a:moveTo>
                <a:lnTo>
                  <a:pt x="5331524" y="0"/>
                </a:lnTo>
                <a:lnTo>
                  <a:pt x="53315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5115005" y="610619"/>
            <a:ext cx="8324690" cy="1261689"/>
            <a:chOff x="0" y="0"/>
            <a:chExt cx="11099586" cy="1682252"/>
          </a:xfrm>
        </p:grpSpPr>
        <p:sp>
          <p:nvSpPr>
            <p:cNvPr id="8" name="AutoShape 8"/>
            <p:cNvSpPr/>
            <p:nvPr/>
          </p:nvSpPr>
          <p:spPr>
            <a:xfrm>
              <a:off x="1997630" y="1580652"/>
              <a:ext cx="7104327" cy="0"/>
            </a:xfrm>
            <a:prstGeom prst="line">
              <a:avLst/>
            </a:prstGeom>
            <a:ln w="203200" cap="flat">
              <a:solidFill>
                <a:srgbClr val="8A838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42875"/>
              <a:ext cx="11099586" cy="162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8"/>
                </a:lnSpc>
              </a:pPr>
              <a:r>
                <a:rPr lang="en-US" sz="7327" b="1" spc="688">
                  <a:solidFill>
                    <a:srgbClr val="253754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RGPSS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3181723"/>
            <a:ext cx="9430354" cy="2667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526" b="1">
                <a:solidFill>
                  <a:srgbClr val="152540"/>
                </a:solidFill>
                <a:latin typeface="Garamond Bold"/>
                <a:ea typeface="Garamond Bold"/>
                <a:cs typeface="Garamond Bold"/>
                <a:sym typeface="Garamond Bold"/>
              </a:rPr>
              <a:t>Derecho</a:t>
            </a:r>
            <a:r>
              <a:rPr lang="en-US" sz="352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a gozar de hasta dos permisos debidamente justificados y no consecutivos de tres días cada uno para ausentarse del servicio social, siempre que no afecte las actividades bajo su responsabilidad.</a:t>
            </a:r>
          </a:p>
          <a:p>
            <a:pPr algn="ctr">
              <a:lnSpc>
                <a:spcPts val="4196"/>
              </a:lnSpc>
              <a:spcBef>
                <a:spcPct val="0"/>
              </a:spcBef>
            </a:pPr>
            <a:endParaRPr lang="en-US" sz="3526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568872" y="6897572"/>
            <a:ext cx="10097117" cy="2099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6"/>
              </a:lnSpc>
            </a:pPr>
            <a:r>
              <a:rPr lang="en-US" sz="3526" b="1">
                <a:solidFill>
                  <a:srgbClr val="152540"/>
                </a:solidFill>
                <a:latin typeface="Garamond Bold"/>
                <a:ea typeface="Garamond Bold"/>
                <a:cs typeface="Garamond Bold"/>
                <a:sym typeface="Garamond Bold"/>
              </a:rPr>
              <a:t>Obligación</a:t>
            </a:r>
            <a:r>
              <a:rPr lang="en-US" sz="3526">
                <a:solidFill>
                  <a:srgbClr val="152540"/>
                </a:solidFill>
                <a:latin typeface="Garamond"/>
                <a:ea typeface="Garamond"/>
                <a:cs typeface="Garamond"/>
                <a:sym typeface="Garamond"/>
              </a:rPr>
              <a:t> a cumplir con las actividades que se le asignen en los lugares o centros de adscripción, dentro del horario y días que establezca su oficio de comisión.</a:t>
            </a:r>
          </a:p>
          <a:p>
            <a:pPr algn="ctr">
              <a:lnSpc>
                <a:spcPts val="4196"/>
              </a:lnSpc>
              <a:spcBef>
                <a:spcPct val="0"/>
              </a:spcBef>
            </a:pPr>
            <a:endParaRPr lang="en-US" sz="3526">
              <a:solidFill>
                <a:srgbClr val="15254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-1066131" y="9575238"/>
            <a:ext cx="10210131" cy="454133"/>
            <a:chOff x="0" y="0"/>
            <a:chExt cx="13613508" cy="605511"/>
          </a:xfrm>
        </p:grpSpPr>
        <p:sp>
          <p:nvSpPr>
            <p:cNvPr id="13" name="Freeform 13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cucosta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49738" y="-4940726"/>
            <a:ext cx="7641686" cy="6808048"/>
          </a:xfrm>
          <a:custGeom>
            <a:avLst/>
            <a:gdLst/>
            <a:ahLst/>
            <a:cxnLst/>
            <a:rect l="l" t="t" r="r" b="b"/>
            <a:pathLst>
              <a:path w="7641686" h="6808048">
                <a:moveTo>
                  <a:pt x="0" y="0"/>
                </a:moveTo>
                <a:lnTo>
                  <a:pt x="7641686" y="0"/>
                </a:lnTo>
                <a:lnTo>
                  <a:pt x="7641686" y="6808048"/>
                </a:lnTo>
                <a:lnTo>
                  <a:pt x="0" y="68080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047532" y="3608887"/>
            <a:ext cx="2582196" cy="3658611"/>
          </a:xfrm>
          <a:custGeom>
            <a:avLst/>
            <a:gdLst/>
            <a:ahLst/>
            <a:cxnLst/>
            <a:rect l="l" t="t" r="r" b="b"/>
            <a:pathLst>
              <a:path w="2582196" h="3658611">
                <a:moveTo>
                  <a:pt x="0" y="0"/>
                </a:moveTo>
                <a:lnTo>
                  <a:pt x="2582196" y="0"/>
                </a:lnTo>
                <a:lnTo>
                  <a:pt x="2582196" y="3658611"/>
                </a:lnTo>
                <a:lnTo>
                  <a:pt x="0" y="36586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15026" r="-177091" b="-15026"/>
            </a:stretch>
          </a:blipFill>
        </p:spPr>
      </p:sp>
      <p:sp>
        <p:nvSpPr>
          <p:cNvPr id="4" name="Freeform 4"/>
          <p:cNvSpPr/>
          <p:nvPr/>
        </p:nvSpPr>
        <p:spPr>
          <a:xfrm rot="-8798399">
            <a:off x="13156923" y="1264260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rot="-8798399">
            <a:off x="-2994864" y="-8398338"/>
            <a:ext cx="9798172" cy="13143890"/>
          </a:xfrm>
          <a:custGeom>
            <a:avLst/>
            <a:gdLst/>
            <a:ahLst/>
            <a:cxnLst/>
            <a:rect l="l" t="t" r="r" b="b"/>
            <a:pathLst>
              <a:path w="9798172" h="13143890">
                <a:moveTo>
                  <a:pt x="0" y="0"/>
                </a:moveTo>
                <a:lnTo>
                  <a:pt x="9798173" y="0"/>
                </a:lnTo>
                <a:lnTo>
                  <a:pt x="9798173" y="13143890"/>
                </a:lnTo>
                <a:lnTo>
                  <a:pt x="0" y="13143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1904222" y="7613447"/>
            <a:ext cx="5651059" cy="1679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9"/>
              </a:lnSpc>
            </a:pPr>
            <a:r>
              <a:rPr lang="en-US" sz="2385" u="none" strike="noStrike" spc="52">
                <a:solidFill>
                  <a:srgbClr val="EDE8E4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Lorem ipsum dolor sit amet, consectetur adipiscing elit. Duis vulputate nulla at ante rhoncus, vel efficitur felis condimentum. Proin odio odio.</a:t>
            </a:r>
          </a:p>
        </p:txBody>
      </p:sp>
      <p:sp>
        <p:nvSpPr>
          <p:cNvPr id="7" name="Freeform 7"/>
          <p:cNvSpPr/>
          <p:nvPr/>
        </p:nvSpPr>
        <p:spPr>
          <a:xfrm rot="9961243">
            <a:off x="12217193" y="-2779127"/>
            <a:ext cx="10084214" cy="8727429"/>
          </a:xfrm>
          <a:custGeom>
            <a:avLst/>
            <a:gdLst/>
            <a:ahLst/>
            <a:cxnLst/>
            <a:rect l="l" t="t" r="r" b="b"/>
            <a:pathLst>
              <a:path w="10084214" h="8727429">
                <a:moveTo>
                  <a:pt x="0" y="0"/>
                </a:moveTo>
                <a:lnTo>
                  <a:pt x="10084214" y="0"/>
                </a:lnTo>
                <a:lnTo>
                  <a:pt x="10084214" y="8727429"/>
                </a:lnTo>
                <a:lnTo>
                  <a:pt x="0" y="87274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-976001">
            <a:off x="-4614341" y="6226660"/>
            <a:ext cx="9228681" cy="7987004"/>
          </a:xfrm>
          <a:custGeom>
            <a:avLst/>
            <a:gdLst/>
            <a:ahLst/>
            <a:cxnLst/>
            <a:rect l="l" t="t" r="r" b="b"/>
            <a:pathLst>
              <a:path w="9228681" h="7987004">
                <a:moveTo>
                  <a:pt x="0" y="0"/>
                </a:moveTo>
                <a:lnTo>
                  <a:pt x="9228682" y="0"/>
                </a:lnTo>
                <a:lnTo>
                  <a:pt x="9228682" y="7987004"/>
                </a:lnTo>
                <a:lnTo>
                  <a:pt x="0" y="7987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9" name="Group 9"/>
          <p:cNvGrpSpPr/>
          <p:nvPr/>
        </p:nvGrpSpPr>
        <p:grpSpPr>
          <a:xfrm>
            <a:off x="4981655" y="605633"/>
            <a:ext cx="8324690" cy="1261689"/>
            <a:chOff x="0" y="0"/>
            <a:chExt cx="11099586" cy="1682252"/>
          </a:xfrm>
        </p:grpSpPr>
        <p:sp>
          <p:nvSpPr>
            <p:cNvPr id="10" name="AutoShape 10"/>
            <p:cNvSpPr/>
            <p:nvPr/>
          </p:nvSpPr>
          <p:spPr>
            <a:xfrm>
              <a:off x="1997630" y="1580652"/>
              <a:ext cx="7104327" cy="0"/>
            </a:xfrm>
            <a:prstGeom prst="line">
              <a:avLst/>
            </a:prstGeom>
            <a:ln w="203200" cap="flat">
              <a:solidFill>
                <a:srgbClr val="8A8381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142875"/>
              <a:ext cx="11099586" cy="16219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258"/>
                </a:lnSpc>
              </a:pPr>
              <a:r>
                <a:rPr lang="en-US" sz="7327" b="1" spc="688">
                  <a:solidFill>
                    <a:srgbClr val="253754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RGPSS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3613228"/>
            <a:ext cx="2601028" cy="2743474"/>
            <a:chOff x="0" y="0"/>
            <a:chExt cx="770598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70598" cy="812800"/>
            </a:xfrm>
            <a:custGeom>
              <a:avLst/>
              <a:gdLst/>
              <a:ahLst/>
              <a:cxnLst/>
              <a:rect l="l" t="t" r="r" b="b"/>
              <a:pathLst>
                <a:path w="770598" h="812800">
                  <a:moveTo>
                    <a:pt x="98224" y="0"/>
                  </a:moveTo>
                  <a:lnTo>
                    <a:pt x="672374" y="0"/>
                  </a:lnTo>
                  <a:cubicBezTo>
                    <a:pt x="726622" y="0"/>
                    <a:pt x="770598" y="43976"/>
                    <a:pt x="770598" y="98224"/>
                  </a:cubicBezTo>
                  <a:lnTo>
                    <a:pt x="770598" y="714576"/>
                  </a:lnTo>
                  <a:cubicBezTo>
                    <a:pt x="770598" y="768824"/>
                    <a:pt x="726622" y="812800"/>
                    <a:pt x="672374" y="812800"/>
                  </a:cubicBezTo>
                  <a:lnTo>
                    <a:pt x="98224" y="812800"/>
                  </a:lnTo>
                  <a:cubicBezTo>
                    <a:pt x="43976" y="812800"/>
                    <a:pt x="0" y="768824"/>
                    <a:pt x="0" y="714576"/>
                  </a:cubicBezTo>
                  <a:lnTo>
                    <a:pt x="0" y="98224"/>
                  </a:lnTo>
                  <a:cubicBezTo>
                    <a:pt x="0" y="43976"/>
                    <a:pt x="43976" y="0"/>
                    <a:pt x="98224" y="0"/>
                  </a:cubicBezTo>
                  <a:close/>
                </a:path>
              </a:pathLst>
            </a:custGeom>
            <a:blipFill>
              <a:blip r:embed="rId9"/>
              <a:stretch>
                <a:fillRect l="-18714" r="-18714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728948" y="5982863"/>
            <a:ext cx="3219364" cy="3121654"/>
            <a:chOff x="0" y="0"/>
            <a:chExt cx="876658" cy="8500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76658" cy="850050"/>
            </a:xfrm>
            <a:custGeom>
              <a:avLst/>
              <a:gdLst/>
              <a:ahLst/>
              <a:cxnLst/>
              <a:rect l="l" t="t" r="r" b="b"/>
              <a:pathLst>
                <a:path w="876658" h="850050">
                  <a:moveTo>
                    <a:pt x="122645" y="0"/>
                  </a:moveTo>
                  <a:lnTo>
                    <a:pt x="754013" y="0"/>
                  </a:lnTo>
                  <a:cubicBezTo>
                    <a:pt x="786540" y="0"/>
                    <a:pt x="817735" y="12921"/>
                    <a:pt x="840736" y="35922"/>
                  </a:cubicBezTo>
                  <a:cubicBezTo>
                    <a:pt x="863736" y="58922"/>
                    <a:pt x="876658" y="90117"/>
                    <a:pt x="876658" y="122645"/>
                  </a:cubicBezTo>
                  <a:lnTo>
                    <a:pt x="876658" y="727406"/>
                  </a:lnTo>
                  <a:cubicBezTo>
                    <a:pt x="876658" y="759933"/>
                    <a:pt x="863736" y="791128"/>
                    <a:pt x="840736" y="814128"/>
                  </a:cubicBezTo>
                  <a:cubicBezTo>
                    <a:pt x="817735" y="837129"/>
                    <a:pt x="786540" y="850050"/>
                    <a:pt x="754013" y="850050"/>
                  </a:cubicBezTo>
                  <a:lnTo>
                    <a:pt x="122645" y="850050"/>
                  </a:lnTo>
                  <a:cubicBezTo>
                    <a:pt x="90117" y="850050"/>
                    <a:pt x="58922" y="837129"/>
                    <a:pt x="35922" y="814128"/>
                  </a:cubicBezTo>
                  <a:cubicBezTo>
                    <a:pt x="12921" y="791128"/>
                    <a:pt x="0" y="759933"/>
                    <a:pt x="0" y="727406"/>
                  </a:cubicBezTo>
                  <a:lnTo>
                    <a:pt x="0" y="122645"/>
                  </a:lnTo>
                  <a:cubicBezTo>
                    <a:pt x="0" y="90117"/>
                    <a:pt x="12921" y="58922"/>
                    <a:pt x="35922" y="35922"/>
                  </a:cubicBezTo>
                  <a:cubicBezTo>
                    <a:pt x="58922" y="12921"/>
                    <a:pt x="90117" y="0"/>
                    <a:pt x="122645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876658" cy="90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31633" y="5982863"/>
            <a:ext cx="3219364" cy="3121654"/>
            <a:chOff x="0" y="0"/>
            <a:chExt cx="876658" cy="8500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76658" cy="850050"/>
            </a:xfrm>
            <a:custGeom>
              <a:avLst/>
              <a:gdLst/>
              <a:ahLst/>
              <a:cxnLst/>
              <a:rect l="l" t="t" r="r" b="b"/>
              <a:pathLst>
                <a:path w="876658" h="850050">
                  <a:moveTo>
                    <a:pt x="122645" y="0"/>
                  </a:moveTo>
                  <a:lnTo>
                    <a:pt x="754013" y="0"/>
                  </a:lnTo>
                  <a:cubicBezTo>
                    <a:pt x="786540" y="0"/>
                    <a:pt x="817735" y="12921"/>
                    <a:pt x="840736" y="35922"/>
                  </a:cubicBezTo>
                  <a:cubicBezTo>
                    <a:pt x="863736" y="58922"/>
                    <a:pt x="876658" y="90117"/>
                    <a:pt x="876658" y="122645"/>
                  </a:cubicBezTo>
                  <a:lnTo>
                    <a:pt x="876658" y="727406"/>
                  </a:lnTo>
                  <a:cubicBezTo>
                    <a:pt x="876658" y="759933"/>
                    <a:pt x="863736" y="791128"/>
                    <a:pt x="840736" y="814128"/>
                  </a:cubicBezTo>
                  <a:cubicBezTo>
                    <a:pt x="817735" y="837129"/>
                    <a:pt x="786540" y="850050"/>
                    <a:pt x="754013" y="850050"/>
                  </a:cubicBezTo>
                  <a:lnTo>
                    <a:pt x="122645" y="850050"/>
                  </a:lnTo>
                  <a:cubicBezTo>
                    <a:pt x="90117" y="850050"/>
                    <a:pt x="58922" y="837129"/>
                    <a:pt x="35922" y="814128"/>
                  </a:cubicBezTo>
                  <a:cubicBezTo>
                    <a:pt x="12921" y="791128"/>
                    <a:pt x="0" y="759933"/>
                    <a:pt x="0" y="727406"/>
                  </a:cubicBezTo>
                  <a:lnTo>
                    <a:pt x="0" y="122645"/>
                  </a:lnTo>
                  <a:cubicBezTo>
                    <a:pt x="0" y="90117"/>
                    <a:pt x="12921" y="58922"/>
                    <a:pt x="35922" y="35922"/>
                  </a:cubicBezTo>
                  <a:cubicBezTo>
                    <a:pt x="58922" y="12921"/>
                    <a:pt x="90117" y="0"/>
                    <a:pt x="122645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57150"/>
              <a:ext cx="876658" cy="90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8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7902204" y="3108313"/>
            <a:ext cx="2558549" cy="3491816"/>
          </a:xfrm>
          <a:custGeom>
            <a:avLst/>
            <a:gdLst/>
            <a:ahLst/>
            <a:cxnLst/>
            <a:rect l="l" t="t" r="r" b="b"/>
            <a:pathLst>
              <a:path w="2558549" h="3491816">
                <a:moveTo>
                  <a:pt x="0" y="0"/>
                </a:moveTo>
                <a:lnTo>
                  <a:pt x="2558549" y="0"/>
                </a:lnTo>
                <a:lnTo>
                  <a:pt x="2558549" y="3491816"/>
                </a:lnTo>
                <a:lnTo>
                  <a:pt x="0" y="34918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7534318" y="5982863"/>
            <a:ext cx="3219364" cy="3121654"/>
            <a:chOff x="0" y="0"/>
            <a:chExt cx="876658" cy="85005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76658" cy="850050"/>
            </a:xfrm>
            <a:custGeom>
              <a:avLst/>
              <a:gdLst/>
              <a:ahLst/>
              <a:cxnLst/>
              <a:rect l="l" t="t" r="r" b="b"/>
              <a:pathLst>
                <a:path w="876658" h="850050">
                  <a:moveTo>
                    <a:pt x="122645" y="0"/>
                  </a:moveTo>
                  <a:lnTo>
                    <a:pt x="754013" y="0"/>
                  </a:lnTo>
                  <a:cubicBezTo>
                    <a:pt x="786540" y="0"/>
                    <a:pt x="817735" y="12921"/>
                    <a:pt x="840736" y="35922"/>
                  </a:cubicBezTo>
                  <a:cubicBezTo>
                    <a:pt x="863736" y="58922"/>
                    <a:pt x="876658" y="90117"/>
                    <a:pt x="876658" y="122645"/>
                  </a:cubicBezTo>
                  <a:lnTo>
                    <a:pt x="876658" y="727406"/>
                  </a:lnTo>
                  <a:cubicBezTo>
                    <a:pt x="876658" y="759933"/>
                    <a:pt x="863736" y="791128"/>
                    <a:pt x="840736" y="814128"/>
                  </a:cubicBezTo>
                  <a:cubicBezTo>
                    <a:pt x="817735" y="837129"/>
                    <a:pt x="786540" y="850050"/>
                    <a:pt x="754013" y="850050"/>
                  </a:cubicBezTo>
                  <a:lnTo>
                    <a:pt x="122645" y="850050"/>
                  </a:lnTo>
                  <a:cubicBezTo>
                    <a:pt x="90117" y="850050"/>
                    <a:pt x="58922" y="837129"/>
                    <a:pt x="35922" y="814128"/>
                  </a:cubicBezTo>
                  <a:cubicBezTo>
                    <a:pt x="12921" y="791128"/>
                    <a:pt x="0" y="759933"/>
                    <a:pt x="0" y="727406"/>
                  </a:cubicBezTo>
                  <a:lnTo>
                    <a:pt x="0" y="122645"/>
                  </a:lnTo>
                  <a:cubicBezTo>
                    <a:pt x="0" y="90117"/>
                    <a:pt x="12921" y="58922"/>
                    <a:pt x="35922" y="35922"/>
                  </a:cubicBezTo>
                  <a:cubicBezTo>
                    <a:pt x="58922" y="12921"/>
                    <a:pt x="90117" y="0"/>
                    <a:pt x="122645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876658" cy="90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8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1171708" y="3452256"/>
            <a:ext cx="2871808" cy="2803929"/>
          </a:xfrm>
          <a:custGeom>
            <a:avLst/>
            <a:gdLst/>
            <a:ahLst/>
            <a:cxnLst/>
            <a:rect l="l" t="t" r="r" b="b"/>
            <a:pathLst>
              <a:path w="2871808" h="2803929">
                <a:moveTo>
                  <a:pt x="0" y="0"/>
                </a:moveTo>
                <a:lnTo>
                  <a:pt x="2871808" y="0"/>
                </a:lnTo>
                <a:lnTo>
                  <a:pt x="2871808" y="2803930"/>
                </a:lnTo>
                <a:lnTo>
                  <a:pt x="0" y="28039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10937003" y="5982863"/>
            <a:ext cx="3219364" cy="3121654"/>
            <a:chOff x="0" y="0"/>
            <a:chExt cx="876658" cy="85005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76658" cy="850050"/>
            </a:xfrm>
            <a:custGeom>
              <a:avLst/>
              <a:gdLst/>
              <a:ahLst/>
              <a:cxnLst/>
              <a:rect l="l" t="t" r="r" b="b"/>
              <a:pathLst>
                <a:path w="876658" h="850050">
                  <a:moveTo>
                    <a:pt x="122645" y="0"/>
                  </a:moveTo>
                  <a:lnTo>
                    <a:pt x="754013" y="0"/>
                  </a:lnTo>
                  <a:cubicBezTo>
                    <a:pt x="786540" y="0"/>
                    <a:pt x="817735" y="12921"/>
                    <a:pt x="840736" y="35922"/>
                  </a:cubicBezTo>
                  <a:cubicBezTo>
                    <a:pt x="863736" y="58922"/>
                    <a:pt x="876658" y="90117"/>
                    <a:pt x="876658" y="122645"/>
                  </a:cubicBezTo>
                  <a:lnTo>
                    <a:pt x="876658" y="727406"/>
                  </a:lnTo>
                  <a:cubicBezTo>
                    <a:pt x="876658" y="759933"/>
                    <a:pt x="863736" y="791128"/>
                    <a:pt x="840736" y="814128"/>
                  </a:cubicBezTo>
                  <a:cubicBezTo>
                    <a:pt x="817735" y="837129"/>
                    <a:pt x="786540" y="850050"/>
                    <a:pt x="754013" y="850050"/>
                  </a:cubicBezTo>
                  <a:lnTo>
                    <a:pt x="122645" y="850050"/>
                  </a:lnTo>
                  <a:cubicBezTo>
                    <a:pt x="90117" y="850050"/>
                    <a:pt x="58922" y="837129"/>
                    <a:pt x="35922" y="814128"/>
                  </a:cubicBezTo>
                  <a:cubicBezTo>
                    <a:pt x="12921" y="791128"/>
                    <a:pt x="0" y="759933"/>
                    <a:pt x="0" y="727406"/>
                  </a:cubicBezTo>
                  <a:lnTo>
                    <a:pt x="0" y="122645"/>
                  </a:lnTo>
                  <a:cubicBezTo>
                    <a:pt x="0" y="90117"/>
                    <a:pt x="12921" y="58922"/>
                    <a:pt x="35922" y="35922"/>
                  </a:cubicBezTo>
                  <a:cubicBezTo>
                    <a:pt x="58922" y="12921"/>
                    <a:pt x="90117" y="0"/>
                    <a:pt x="122645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76658" cy="90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8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4823117" y="3430535"/>
            <a:ext cx="2179152" cy="3326950"/>
          </a:xfrm>
          <a:custGeom>
            <a:avLst/>
            <a:gdLst/>
            <a:ahLst/>
            <a:cxnLst/>
            <a:rect l="l" t="t" r="r" b="b"/>
            <a:pathLst>
              <a:path w="2179152" h="3326950">
                <a:moveTo>
                  <a:pt x="0" y="0"/>
                </a:moveTo>
                <a:lnTo>
                  <a:pt x="2179152" y="0"/>
                </a:lnTo>
                <a:lnTo>
                  <a:pt x="2179152" y="3326950"/>
                </a:lnTo>
                <a:lnTo>
                  <a:pt x="0" y="3326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grpSp>
        <p:nvGrpSpPr>
          <p:cNvPr id="29" name="Group 29"/>
          <p:cNvGrpSpPr/>
          <p:nvPr/>
        </p:nvGrpSpPr>
        <p:grpSpPr>
          <a:xfrm>
            <a:off x="14339688" y="5982863"/>
            <a:ext cx="3219364" cy="3121654"/>
            <a:chOff x="0" y="0"/>
            <a:chExt cx="876658" cy="85005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76658" cy="850050"/>
            </a:xfrm>
            <a:custGeom>
              <a:avLst/>
              <a:gdLst/>
              <a:ahLst/>
              <a:cxnLst/>
              <a:rect l="l" t="t" r="r" b="b"/>
              <a:pathLst>
                <a:path w="876658" h="850050">
                  <a:moveTo>
                    <a:pt x="122645" y="0"/>
                  </a:moveTo>
                  <a:lnTo>
                    <a:pt x="754013" y="0"/>
                  </a:lnTo>
                  <a:cubicBezTo>
                    <a:pt x="786540" y="0"/>
                    <a:pt x="817735" y="12921"/>
                    <a:pt x="840736" y="35922"/>
                  </a:cubicBezTo>
                  <a:cubicBezTo>
                    <a:pt x="863736" y="58922"/>
                    <a:pt x="876658" y="90117"/>
                    <a:pt x="876658" y="122645"/>
                  </a:cubicBezTo>
                  <a:lnTo>
                    <a:pt x="876658" y="727406"/>
                  </a:lnTo>
                  <a:cubicBezTo>
                    <a:pt x="876658" y="759933"/>
                    <a:pt x="863736" y="791128"/>
                    <a:pt x="840736" y="814128"/>
                  </a:cubicBezTo>
                  <a:cubicBezTo>
                    <a:pt x="817735" y="837129"/>
                    <a:pt x="786540" y="850050"/>
                    <a:pt x="754013" y="850050"/>
                  </a:cubicBezTo>
                  <a:lnTo>
                    <a:pt x="122645" y="850050"/>
                  </a:lnTo>
                  <a:cubicBezTo>
                    <a:pt x="90117" y="850050"/>
                    <a:pt x="58922" y="837129"/>
                    <a:pt x="35922" y="814128"/>
                  </a:cubicBezTo>
                  <a:cubicBezTo>
                    <a:pt x="12921" y="791128"/>
                    <a:pt x="0" y="759933"/>
                    <a:pt x="0" y="727406"/>
                  </a:cubicBezTo>
                  <a:lnTo>
                    <a:pt x="0" y="122645"/>
                  </a:lnTo>
                  <a:cubicBezTo>
                    <a:pt x="0" y="90117"/>
                    <a:pt x="12921" y="58922"/>
                    <a:pt x="35922" y="35922"/>
                  </a:cubicBezTo>
                  <a:cubicBezTo>
                    <a:pt x="58922" y="12921"/>
                    <a:pt x="90117" y="0"/>
                    <a:pt x="122645" y="0"/>
                  </a:cubicBezTo>
                  <a:close/>
                </a:path>
              </a:pathLst>
            </a:custGeom>
            <a:solidFill>
              <a:srgbClr val="DABD8D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57150"/>
              <a:ext cx="876658" cy="907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48"/>
                </a:lnSpc>
              </a:pPr>
              <a:endParaRPr/>
            </a:p>
          </p:txBody>
        </p:sp>
      </p:grpSp>
      <p:sp>
        <p:nvSpPr>
          <p:cNvPr id="32" name="Freeform 32"/>
          <p:cNvSpPr/>
          <p:nvPr/>
        </p:nvSpPr>
        <p:spPr>
          <a:xfrm>
            <a:off x="3767095" y="2965438"/>
            <a:ext cx="3562281" cy="2832013"/>
          </a:xfrm>
          <a:custGeom>
            <a:avLst/>
            <a:gdLst/>
            <a:ahLst/>
            <a:cxnLst/>
            <a:rect l="l" t="t" r="r" b="b"/>
            <a:pathLst>
              <a:path w="3562281" h="2832013">
                <a:moveTo>
                  <a:pt x="0" y="0"/>
                </a:moveTo>
                <a:lnTo>
                  <a:pt x="3562280" y="0"/>
                </a:lnTo>
                <a:lnTo>
                  <a:pt x="3562280" y="2832013"/>
                </a:lnTo>
                <a:lnTo>
                  <a:pt x="0" y="2832013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3" name="TextBox 33"/>
          <p:cNvSpPr txBox="1"/>
          <p:nvPr/>
        </p:nvSpPr>
        <p:spPr>
          <a:xfrm>
            <a:off x="6262866" y="2184537"/>
            <a:ext cx="5762268" cy="533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8"/>
              </a:lnSpc>
              <a:spcBef>
                <a:spcPct val="0"/>
              </a:spcBef>
            </a:pPr>
            <a:r>
              <a:rPr lang="en-US" sz="3005" b="1" spc="66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Artículo 32.</a:t>
            </a:r>
            <a:r>
              <a:rPr lang="en-US" sz="3005" spc="66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Baja del servicio social.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78520" y="6309077"/>
            <a:ext cx="2920220" cy="2550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2436" spc="5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se presente a realizar su servicio social en la fecha señalada en el oficio de comisión.</a:t>
            </a:r>
          </a:p>
          <a:p>
            <a:pPr algn="ctr">
              <a:lnSpc>
                <a:spcPts val="3410"/>
              </a:lnSpc>
              <a:spcBef>
                <a:spcPct val="0"/>
              </a:spcBef>
            </a:pPr>
            <a:endParaRPr lang="en-US" sz="2436" spc="5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4271789" y="6885812"/>
            <a:ext cx="2920220" cy="126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2436" spc="5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Renuncie a prestar el servicio social</a:t>
            </a:r>
          </a:p>
          <a:p>
            <a:pPr algn="ctr">
              <a:lnSpc>
                <a:spcPts val="3410"/>
              </a:lnSpc>
              <a:spcBef>
                <a:spcPct val="0"/>
              </a:spcBef>
            </a:pPr>
            <a:endParaRPr lang="en-US" sz="2436" spc="5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7591139" y="6415813"/>
            <a:ext cx="3105723" cy="2471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32"/>
              </a:lnSpc>
            </a:pPr>
            <a:r>
              <a:rPr lang="en-US" sz="2023" spc="4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Acumule tres faltas consecutivas o cinco alternadas, sin causa justificada, durante la prestación del servicio social.</a:t>
            </a:r>
          </a:p>
          <a:p>
            <a:pPr algn="ctr">
              <a:lnSpc>
                <a:spcPts val="2972"/>
              </a:lnSpc>
              <a:spcBef>
                <a:spcPct val="0"/>
              </a:spcBef>
            </a:pPr>
            <a:endParaRPr lang="en-US" sz="2023" spc="44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11030804" y="6496278"/>
            <a:ext cx="3012712" cy="206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47"/>
              </a:lnSpc>
            </a:pPr>
            <a:r>
              <a:rPr lang="en-US" sz="1962" spc="4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 cumpla con las actividades asignadas, según lo convenido o establecido en el programa correspondiente</a:t>
            </a:r>
          </a:p>
          <a:p>
            <a:pPr algn="ctr">
              <a:lnSpc>
                <a:spcPts val="2883"/>
              </a:lnSpc>
              <a:spcBef>
                <a:spcPct val="0"/>
              </a:spcBef>
            </a:pPr>
            <a:endParaRPr lang="en-US" sz="1962" spc="4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4499267" y="6585256"/>
            <a:ext cx="2920220" cy="2123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10"/>
              </a:lnSpc>
            </a:pPr>
            <a:r>
              <a:rPr lang="en-US" sz="2436" spc="5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Deje inconclusas injustificadamente las actividades del programa </a:t>
            </a:r>
          </a:p>
          <a:p>
            <a:pPr algn="ctr">
              <a:lnSpc>
                <a:spcPts val="3410"/>
              </a:lnSpc>
              <a:spcBef>
                <a:spcPct val="0"/>
              </a:spcBef>
            </a:pPr>
            <a:endParaRPr lang="en-US" sz="2436" spc="53">
              <a:solidFill>
                <a:srgbClr val="000000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grpSp>
        <p:nvGrpSpPr>
          <p:cNvPr id="39" name="Group 39"/>
          <p:cNvGrpSpPr/>
          <p:nvPr/>
        </p:nvGrpSpPr>
        <p:grpSpPr>
          <a:xfrm>
            <a:off x="4038935" y="9473478"/>
            <a:ext cx="10210131" cy="454133"/>
            <a:chOff x="0" y="0"/>
            <a:chExt cx="13613508" cy="605511"/>
          </a:xfrm>
        </p:grpSpPr>
        <p:sp>
          <p:nvSpPr>
            <p:cNvPr id="40" name="Freeform 40"/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/>
              </a:stretch>
            </a:blipFill>
          </p:spPr>
        </p:sp>
        <p:sp>
          <p:nvSpPr>
            <p:cNvPr id="41" name="TextBox 41"/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</a:t>
              </a:r>
              <a:r>
                <a:rPr lang="en-US" sz="2061" b="1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</a:t>
              </a:r>
              <a:endPara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8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14350" y="-3400221"/>
            <a:ext cx="19050326" cy="5975359"/>
            <a:chOff x="0" y="0"/>
            <a:chExt cx="5017370" cy="15737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17370" cy="1573757"/>
            </a:xfrm>
            <a:custGeom>
              <a:avLst/>
              <a:gdLst/>
              <a:ahLst/>
              <a:cxnLst/>
              <a:rect l="l" t="t" r="r" b="b"/>
              <a:pathLst>
                <a:path w="5017370" h="1573757">
                  <a:moveTo>
                    <a:pt x="0" y="0"/>
                  </a:moveTo>
                  <a:lnTo>
                    <a:pt x="5017370" y="0"/>
                  </a:lnTo>
                  <a:lnTo>
                    <a:pt x="5017370" y="1573757"/>
                  </a:lnTo>
                  <a:lnTo>
                    <a:pt x="0" y="1573757"/>
                  </a:lnTo>
                  <a:close/>
                </a:path>
              </a:pathLst>
            </a:custGeom>
            <a:solidFill>
              <a:srgbClr val="253754"/>
            </a:solidFill>
            <a:ln cap="sq">
              <a:noFill/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017370" cy="15642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10719458">
            <a:off x="-804970" y="1287190"/>
            <a:ext cx="19305539" cy="3249078"/>
          </a:xfrm>
          <a:custGeom>
            <a:avLst/>
            <a:gdLst/>
            <a:ahLst/>
            <a:cxnLst/>
            <a:rect l="l" t="t" r="r" b="b"/>
            <a:pathLst>
              <a:path w="19305539" h="3249078">
                <a:moveTo>
                  <a:pt x="0" y="0"/>
                </a:moveTo>
                <a:lnTo>
                  <a:pt x="19305538" y="0"/>
                </a:lnTo>
                <a:lnTo>
                  <a:pt x="19305538" y="3249078"/>
                </a:lnTo>
                <a:lnTo>
                  <a:pt x="0" y="32490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493104"/>
            </a:stretch>
          </a:blipFill>
          <a:ln cap="sq">
            <a:noFill/>
            <a:prstDash val="solid"/>
            <a:miter/>
          </a:ln>
        </p:spPr>
      </p:sp>
      <p:sp>
        <p:nvSpPr>
          <p:cNvPr id="6" name="TextBox 6"/>
          <p:cNvSpPr txBox="1"/>
          <p:nvPr/>
        </p:nvSpPr>
        <p:spPr>
          <a:xfrm>
            <a:off x="553323" y="1021967"/>
            <a:ext cx="17457324" cy="2547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58"/>
              </a:lnSpc>
            </a:pPr>
            <a:r>
              <a:rPr lang="en-US" sz="7327" b="1" spc="688" dirty="0">
                <a:solidFill>
                  <a:srgbClr val="EDE8E4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DEPENDENCIAS UNIVERSITARIAS </a:t>
            </a:r>
          </a:p>
          <a:p>
            <a:pPr algn="ctr">
              <a:lnSpc>
                <a:spcPts val="10258"/>
              </a:lnSpc>
            </a:pPr>
            <a:endParaRPr lang="en-US" sz="7327" b="1" spc="688" dirty="0">
              <a:solidFill>
                <a:srgbClr val="EDE8E4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5573549" y="-3227633"/>
            <a:ext cx="5428901" cy="4392475"/>
          </a:xfrm>
          <a:custGeom>
            <a:avLst/>
            <a:gdLst/>
            <a:ahLst/>
            <a:cxnLst/>
            <a:rect l="l" t="t" r="r" b="b"/>
            <a:pathLst>
              <a:path w="5428901" h="4392475">
                <a:moveTo>
                  <a:pt x="0" y="0"/>
                </a:moveTo>
                <a:lnTo>
                  <a:pt x="5428902" y="0"/>
                </a:lnTo>
                <a:lnTo>
                  <a:pt x="5428902" y="4392475"/>
                </a:lnTo>
                <a:lnTo>
                  <a:pt x="0" y="43924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983679" y="3086100"/>
            <a:ext cx="9460061" cy="540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Rectoría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Secretaría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Académica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Secretaría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Administrativa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•3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Divisiones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•10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Departamentos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•3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Centros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Investigación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•9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Coordinaciones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área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•19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Coordinaciones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de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carrera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 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•Radio Universidad.</a:t>
            </a:r>
          </a:p>
          <a:p>
            <a:pPr algn="l">
              <a:lnSpc>
                <a:spcPts val="4322"/>
              </a:lnSpc>
              <a:spcBef>
                <a:spcPct val="0"/>
              </a:spcBef>
            </a:pP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Preparatoria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Regional de Puerto Vallarta y Modulo </a:t>
            </a:r>
            <a:r>
              <a:rPr lang="en-US" sz="3087" spc="67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Ixtapa</a:t>
            </a:r>
            <a:r>
              <a:rPr lang="en-US" sz="3087" spc="67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144000" y="3414839"/>
            <a:ext cx="3939291" cy="237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•Unidad de </a:t>
            </a:r>
            <a:r>
              <a:rPr lang="en-US" sz="2716" spc="59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Servicio</a:t>
            </a: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Social </a:t>
            </a:r>
          </a:p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•CAI</a:t>
            </a:r>
          </a:p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•CISIGAMECO</a:t>
            </a:r>
          </a:p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•CIDE</a:t>
            </a:r>
          </a:p>
          <a:p>
            <a:pPr algn="l">
              <a:lnSpc>
                <a:spcPts val="3802"/>
              </a:lnSpc>
              <a:spcBef>
                <a:spcPct val="0"/>
              </a:spcBef>
            </a:pP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•CUCOSTA </a:t>
            </a:r>
            <a:r>
              <a:rPr lang="en-US" sz="2716" spc="59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Sede</a:t>
            </a:r>
            <a:r>
              <a:rPr lang="en-US" sz="2716" spc="59" dirty="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 </a:t>
            </a:r>
            <a:r>
              <a:rPr lang="en-US" sz="2716" spc="59" dirty="0" err="1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rPr>
              <a:t>Tomatlán</a:t>
            </a:r>
            <a:endParaRPr lang="en-US" sz="2716" spc="59" dirty="0">
              <a:solidFill>
                <a:srgbClr val="000000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14" name="TextBox 41">
            <a:extLst>
              <a:ext uri="{FF2B5EF4-FFF2-40B4-BE49-F238E27FC236}">
                <a16:creationId xmlns:a16="http://schemas.microsoft.com/office/drawing/2014/main" id="{BF07D1F2-4753-40A3-9DFD-BDDE119B23D2}"/>
              </a:ext>
            </a:extLst>
          </p:cNvPr>
          <p:cNvSpPr txBox="1"/>
          <p:nvPr/>
        </p:nvSpPr>
        <p:spPr>
          <a:xfrm>
            <a:off x="4038935" y="9539692"/>
            <a:ext cx="6175315" cy="314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3"/>
              </a:lnSpc>
              <a:spcBef>
                <a:spcPct val="0"/>
              </a:spcBef>
            </a:pPr>
            <a:r>
              <a: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serv </a:t>
            </a:r>
            <a:r>
              <a:rPr lang="en-US" sz="2061" b="1" dirty="0" err="1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rPr>
              <a:t>cucosta</a:t>
            </a:r>
            <a:endParaRPr lang="en-US" sz="2061" b="1" dirty="0">
              <a:solidFill>
                <a:srgbClr val="000000"/>
              </a:solidFill>
              <a:latin typeface="Garamond Bold"/>
              <a:ea typeface="Garamond Bold"/>
              <a:cs typeface="Garamond Bold"/>
              <a:sym typeface="Garamond Bold"/>
            </a:endParaRPr>
          </a:p>
        </p:txBody>
      </p:sp>
      <p:grpSp>
        <p:nvGrpSpPr>
          <p:cNvPr id="15" name="Group 39">
            <a:extLst>
              <a:ext uri="{FF2B5EF4-FFF2-40B4-BE49-F238E27FC236}">
                <a16:creationId xmlns:a16="http://schemas.microsoft.com/office/drawing/2014/main" id="{6D982A5F-CEF1-4E01-BF4B-92A5A7926253}"/>
              </a:ext>
            </a:extLst>
          </p:cNvPr>
          <p:cNvGrpSpPr/>
          <p:nvPr/>
        </p:nvGrpSpPr>
        <p:grpSpPr>
          <a:xfrm>
            <a:off x="4038935" y="9473478"/>
            <a:ext cx="10210131" cy="454133"/>
            <a:chOff x="0" y="0"/>
            <a:chExt cx="13613508" cy="605511"/>
          </a:xfrm>
        </p:grpSpPr>
        <p:sp>
          <p:nvSpPr>
            <p:cNvPr id="16" name="Freeform 40">
              <a:extLst>
                <a:ext uri="{FF2B5EF4-FFF2-40B4-BE49-F238E27FC236}">
                  <a16:creationId xmlns:a16="http://schemas.microsoft.com/office/drawing/2014/main" id="{E8C0308C-23DA-482D-944F-0FC2562AD89B}"/>
                </a:ext>
              </a:extLst>
            </p:cNvPr>
            <p:cNvSpPr/>
            <p:nvPr/>
          </p:nvSpPr>
          <p:spPr>
            <a:xfrm>
              <a:off x="2325214" y="0"/>
              <a:ext cx="605511" cy="605511"/>
            </a:xfrm>
            <a:custGeom>
              <a:avLst/>
              <a:gdLst/>
              <a:ahLst/>
              <a:cxnLst/>
              <a:rect l="l" t="t" r="r" b="b"/>
              <a:pathLst>
                <a:path w="605511" h="605511">
                  <a:moveTo>
                    <a:pt x="0" y="0"/>
                  </a:moveTo>
                  <a:lnTo>
                    <a:pt x="605511" y="0"/>
                  </a:lnTo>
                  <a:lnTo>
                    <a:pt x="605511" y="605511"/>
                  </a:lnTo>
                  <a:lnTo>
                    <a:pt x="0" y="6055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17" name="TextBox 41">
              <a:extLst>
                <a:ext uri="{FF2B5EF4-FFF2-40B4-BE49-F238E27FC236}">
                  <a16:creationId xmlns:a16="http://schemas.microsoft.com/office/drawing/2014/main" id="{BE7331CF-E733-4EDA-86E0-2757242735AD}"/>
                </a:ext>
              </a:extLst>
            </p:cNvPr>
            <p:cNvSpPr txBox="1"/>
            <p:nvPr/>
          </p:nvSpPr>
          <p:spPr>
            <a:xfrm>
              <a:off x="0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 dirty="0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serv </a:t>
              </a:r>
              <a:r>
                <a:rPr lang="en-US" sz="2061" b="1" dirty="0" err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</a:t>
              </a:r>
              <a:endParaRPr lang="en-US" sz="2061" b="1" dirty="0">
                <a:solidFill>
                  <a:srgbClr val="000000"/>
                </a:solidFill>
                <a:latin typeface="Garamond Bold"/>
                <a:ea typeface="Garamond Bold"/>
                <a:cs typeface="Garamond Bold"/>
                <a:sym typeface="Garamond Bold"/>
              </a:endParaRPr>
            </a:p>
          </p:txBody>
        </p:sp>
        <p:sp>
          <p:nvSpPr>
            <p:cNvPr id="18" name="TextBox 42">
              <a:extLst>
                <a:ext uri="{FF2B5EF4-FFF2-40B4-BE49-F238E27FC236}">
                  <a16:creationId xmlns:a16="http://schemas.microsoft.com/office/drawing/2014/main" id="{0B6F68F8-04A6-4DD7-BB71-1A25506B32E8}"/>
                </a:ext>
              </a:extLst>
            </p:cNvPr>
            <p:cNvSpPr txBox="1"/>
            <p:nvPr/>
          </p:nvSpPr>
          <p:spPr>
            <a:xfrm>
              <a:off x="5379755" y="88285"/>
              <a:ext cx="8233753" cy="4194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53"/>
                </a:lnSpc>
                <a:spcBef>
                  <a:spcPct val="0"/>
                </a:spcBef>
              </a:pPr>
              <a:r>
                <a:rPr lang="en-US" sz="2061" b="1">
                  <a:solidFill>
                    <a:srgbClr val="000000"/>
                  </a:solidFill>
                  <a:latin typeface="Garamond Bold"/>
                  <a:ea typeface="Garamond Bold"/>
                  <a:cs typeface="Garamond Bold"/>
                  <a:sym typeface="Garamond Bold"/>
                </a:rPr>
                <a:t>CUCosta / Unidad de Servicio Social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1313</Words>
  <Application>Microsoft Office PowerPoint</Application>
  <PresentationFormat>Personalizado</PresentationFormat>
  <Paragraphs>188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5" baseType="lpstr">
      <vt:lpstr>Garamond</vt:lpstr>
      <vt:lpstr>Glacial Indifference Bold</vt:lpstr>
      <vt:lpstr>Glacial Indifference</vt:lpstr>
      <vt:lpstr>Arimo</vt:lpstr>
      <vt:lpstr>Calibri</vt:lpstr>
      <vt:lpstr>Arial</vt:lpstr>
      <vt:lpstr>Garamond 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SERVICIO SOCIAL</dc:title>
  <cp:lastModifiedBy>Juventino Espinoza Castillo</cp:lastModifiedBy>
  <cp:revision>7</cp:revision>
  <dcterms:created xsi:type="dcterms:W3CDTF">2006-08-16T00:00:00Z</dcterms:created>
  <dcterms:modified xsi:type="dcterms:W3CDTF">2024-11-14T14:08:03Z</dcterms:modified>
  <dc:identifier>DAGWR8ck_Yg</dc:identifier>
</cp:coreProperties>
</file>